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47"/>
  </p:notesMasterIdLst>
  <p:handoutMasterIdLst>
    <p:handoutMasterId r:id="rId48"/>
  </p:handoutMasterIdLst>
  <p:sldIdLst>
    <p:sldId id="702" r:id="rId2"/>
    <p:sldId id="703" r:id="rId3"/>
    <p:sldId id="708" r:id="rId4"/>
    <p:sldId id="704" r:id="rId5"/>
    <p:sldId id="711" r:id="rId6"/>
    <p:sldId id="991" r:id="rId7"/>
    <p:sldId id="993" r:id="rId8"/>
    <p:sldId id="989" r:id="rId9"/>
    <p:sldId id="990" r:id="rId10"/>
    <p:sldId id="709" r:id="rId11"/>
    <p:sldId id="994" r:id="rId12"/>
    <p:sldId id="995" r:id="rId13"/>
    <p:sldId id="996" r:id="rId14"/>
    <p:sldId id="699" r:id="rId15"/>
    <p:sldId id="701" r:id="rId16"/>
    <p:sldId id="997" r:id="rId17"/>
    <p:sldId id="710" r:id="rId18"/>
    <p:sldId id="999" r:id="rId19"/>
    <p:sldId id="723" r:id="rId20"/>
    <p:sldId id="1006" r:id="rId21"/>
    <p:sldId id="977" r:id="rId22"/>
    <p:sldId id="978" r:id="rId23"/>
    <p:sldId id="986" r:id="rId24"/>
    <p:sldId id="1023" r:id="rId25"/>
    <p:sldId id="1018" r:id="rId26"/>
    <p:sldId id="983" r:id="rId27"/>
    <p:sldId id="1000" r:id="rId28"/>
    <p:sldId id="1002" r:id="rId29"/>
    <p:sldId id="1003" r:id="rId30"/>
    <p:sldId id="1004" r:id="rId31"/>
    <p:sldId id="984" r:id="rId32"/>
    <p:sldId id="1007" r:id="rId33"/>
    <p:sldId id="998" r:id="rId34"/>
    <p:sldId id="722" r:id="rId35"/>
    <p:sldId id="1008" r:id="rId36"/>
    <p:sldId id="1009" r:id="rId37"/>
    <p:sldId id="1010" r:id="rId38"/>
    <p:sldId id="1011" r:id="rId39"/>
    <p:sldId id="1012" r:id="rId40"/>
    <p:sldId id="1014" r:id="rId41"/>
    <p:sldId id="1015" r:id="rId42"/>
    <p:sldId id="1016" r:id="rId43"/>
    <p:sldId id="713" r:id="rId44"/>
    <p:sldId id="712" r:id="rId45"/>
    <p:sldId id="992" r:id="rId46"/>
  </p:sldIdLst>
  <p:sldSz cx="9144000" cy="6858000" type="screen4x3"/>
  <p:notesSz cx="6867525" cy="9994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3C7DD780-CB6F-4E7D-9A70-3EE00818DD45}">
          <p14:sldIdLst>
            <p14:sldId id="702"/>
            <p14:sldId id="703"/>
            <p14:sldId id="708"/>
            <p14:sldId id="704"/>
            <p14:sldId id="711"/>
            <p14:sldId id="991"/>
            <p14:sldId id="993"/>
            <p14:sldId id="989"/>
            <p14:sldId id="990"/>
            <p14:sldId id="709"/>
            <p14:sldId id="994"/>
            <p14:sldId id="995"/>
            <p14:sldId id="996"/>
            <p14:sldId id="699"/>
            <p14:sldId id="701"/>
            <p14:sldId id="997"/>
            <p14:sldId id="710"/>
            <p14:sldId id="999"/>
            <p14:sldId id="723"/>
            <p14:sldId id="1006"/>
            <p14:sldId id="977"/>
            <p14:sldId id="978"/>
            <p14:sldId id="986"/>
            <p14:sldId id="1023"/>
            <p14:sldId id="1018"/>
            <p14:sldId id="983"/>
            <p14:sldId id="1000"/>
            <p14:sldId id="1002"/>
            <p14:sldId id="1003"/>
            <p14:sldId id="1004"/>
            <p14:sldId id="984"/>
            <p14:sldId id="1007"/>
            <p14:sldId id="998"/>
            <p14:sldId id="722"/>
            <p14:sldId id="1008"/>
            <p14:sldId id="1009"/>
            <p14:sldId id="1010"/>
            <p14:sldId id="1011"/>
            <p14:sldId id="1012"/>
            <p14:sldId id="1014"/>
            <p14:sldId id="1015"/>
            <p14:sldId id="1016"/>
            <p14:sldId id="713"/>
            <p14:sldId id="712"/>
            <p14:sldId id="99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eve Scherrer" initials="SS" lastIdx="15" clrIdx="0"/>
  <p:cmAuthor id="7" name="Caroline Braibant" initials="CB [2]" lastIdx="1" clrIdx="7">
    <p:extLst>
      <p:ext uri="{19B8F6BF-5375-455C-9EA6-DF929625EA0E}">
        <p15:presenceInfo xmlns:p15="http://schemas.microsoft.com/office/powerpoint/2012/main" userId="Caroline Braibant" providerId="None"/>
      </p:ext>
    </p:extLst>
  </p:cmAuthor>
  <p:cmAuthor id="1" name="Karine" initials="KVDV" lastIdx="2" clrIdx="1"/>
  <p:cmAuthor id="2" name="Geert Boeije" initials="GB" lastIdx="41" clrIdx="2"/>
  <p:cmAuthor id="3" name="Craig Boreiko" initials="CB" lastIdx="1" clrIdx="3">
    <p:extLst>
      <p:ext uri="{19B8F6BF-5375-455C-9EA6-DF929625EA0E}">
        <p15:presenceInfo xmlns:p15="http://schemas.microsoft.com/office/powerpoint/2012/main" userId="Craig Boreiko" providerId="None"/>
      </p:ext>
    </p:extLst>
  </p:cmAuthor>
  <p:cmAuthor id="4" name="Kamila" initials="K" lastIdx="19" clrIdx="4">
    <p:extLst>
      <p:ext uri="{19B8F6BF-5375-455C-9EA6-DF929625EA0E}">
        <p15:presenceInfo xmlns:p15="http://schemas.microsoft.com/office/powerpoint/2012/main" userId="Kamila" providerId="None"/>
      </p:ext>
    </p:extLst>
  </p:cmAuthor>
  <p:cmAuthor id="5" name="Caroline Braibant" initials="CB" lastIdx="18" clrIdx="5">
    <p:extLst>
      <p:ext uri="{19B8F6BF-5375-455C-9EA6-DF929625EA0E}">
        <p15:presenceInfo xmlns:p15="http://schemas.microsoft.com/office/powerpoint/2012/main" userId="79f12d2a34b8c836" providerId="Windows Live"/>
      </p:ext>
    </p:extLst>
  </p:cmAuthor>
  <p:cmAuthor id="6" name="Nathalie" initials="N" lastIdx="0" clrIdx="6">
    <p:extLst>
      <p:ext uri="{19B8F6BF-5375-455C-9EA6-DF929625EA0E}">
        <p15:presenceInfo xmlns:p15="http://schemas.microsoft.com/office/powerpoint/2012/main" userId="Natha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E71"/>
    <a:srgbClr val="996633"/>
    <a:srgbClr val="006600"/>
    <a:srgbClr val="2575AE"/>
    <a:srgbClr val="D56C30"/>
    <a:srgbClr val="009900"/>
    <a:srgbClr val="ABDB77"/>
    <a:srgbClr val="CCECFF"/>
    <a:srgbClr val="EAEAEA"/>
    <a:srgbClr val="39B5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61" autoAdjust="0"/>
    <p:restoredTop sz="95268" autoAdjust="0"/>
  </p:normalViewPr>
  <p:slideViewPr>
    <p:cSldViewPr>
      <p:cViewPr varScale="1">
        <p:scale>
          <a:sx n="79" d="100"/>
          <a:sy n="79" d="100"/>
        </p:scale>
        <p:origin x="1526" y="6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7BBE50-3AAC-44BC-8171-8B8E63B15933}" type="doc">
      <dgm:prSet loTypeId="urn:microsoft.com/office/officeart/2005/8/layout/hierarchy3" loCatId="hierarchy" qsTypeId="urn:microsoft.com/office/officeart/2005/8/quickstyle/simple1" qsCatId="simple" csTypeId="urn:microsoft.com/office/officeart/2005/8/colors/colorful4" csCatId="colorful" phldr="1"/>
      <dgm:spPr/>
      <dgm:t>
        <a:bodyPr/>
        <a:lstStyle/>
        <a:p>
          <a:endParaRPr lang="en-US"/>
        </a:p>
      </dgm:t>
    </dgm:pt>
    <dgm:pt modelId="{62A60431-C59C-484D-B1F1-933DD6AE3009}">
      <dgm:prSet phldrT="[Text]"/>
      <dgm:spPr/>
      <dgm:t>
        <a:bodyPr/>
        <a:lstStyle/>
        <a:p>
          <a:r>
            <a:rPr lang="en-US" dirty="0"/>
            <a:t>Classification/Hazard determination</a:t>
          </a:r>
        </a:p>
      </dgm:t>
    </dgm:pt>
    <dgm:pt modelId="{8F5B5210-7F8F-4DB5-8115-3006BB10DB42}" type="parTrans" cxnId="{C7BAA696-22F0-4848-BB1B-157D82C5F8A4}">
      <dgm:prSet/>
      <dgm:spPr/>
      <dgm:t>
        <a:bodyPr/>
        <a:lstStyle/>
        <a:p>
          <a:endParaRPr lang="en-US"/>
        </a:p>
      </dgm:t>
    </dgm:pt>
    <dgm:pt modelId="{8C1C9FE7-9D26-4349-BC5B-47949F8C71B8}" type="sibTrans" cxnId="{C7BAA696-22F0-4848-BB1B-157D82C5F8A4}">
      <dgm:prSet/>
      <dgm:spPr/>
      <dgm:t>
        <a:bodyPr/>
        <a:lstStyle/>
        <a:p>
          <a:endParaRPr lang="en-US"/>
        </a:p>
      </dgm:t>
    </dgm:pt>
    <dgm:pt modelId="{D84FD764-1ADF-40E2-9776-E5193427C139}">
      <dgm:prSet phldrT="[Text]"/>
      <dgm:spPr/>
      <dgm:t>
        <a:bodyPr/>
        <a:lstStyle/>
        <a:p>
          <a:r>
            <a:rPr lang="en-US" dirty="0"/>
            <a:t>IARC</a:t>
          </a:r>
        </a:p>
      </dgm:t>
    </dgm:pt>
    <dgm:pt modelId="{CAD91EC3-B5C5-4FEF-96D6-E97285D76113}" type="parTrans" cxnId="{61B80FED-F4A5-41F0-8B73-27C7B069385A}">
      <dgm:prSet/>
      <dgm:spPr/>
      <dgm:t>
        <a:bodyPr/>
        <a:lstStyle/>
        <a:p>
          <a:endParaRPr lang="en-US"/>
        </a:p>
      </dgm:t>
    </dgm:pt>
    <dgm:pt modelId="{8C3276A6-F20A-4AE9-923F-15C866FF058F}" type="sibTrans" cxnId="{61B80FED-F4A5-41F0-8B73-27C7B069385A}">
      <dgm:prSet/>
      <dgm:spPr/>
      <dgm:t>
        <a:bodyPr/>
        <a:lstStyle/>
        <a:p>
          <a:endParaRPr lang="en-US"/>
        </a:p>
      </dgm:t>
    </dgm:pt>
    <dgm:pt modelId="{5F68ACD2-34C7-4DE5-954F-1FA6535D6BFD}">
      <dgm:prSet phldrT="[Text]"/>
      <dgm:spPr/>
      <dgm:t>
        <a:bodyPr/>
        <a:lstStyle/>
        <a:p>
          <a:r>
            <a:rPr lang="en-US" dirty="0"/>
            <a:t>US NTP </a:t>
          </a:r>
          <a:r>
            <a:rPr lang="en-US" dirty="0" err="1"/>
            <a:t>RoC</a:t>
          </a:r>
          <a:endParaRPr lang="en-US" dirty="0"/>
        </a:p>
      </dgm:t>
    </dgm:pt>
    <dgm:pt modelId="{030B25E1-68F0-41E8-8920-81610E0561C9}" type="parTrans" cxnId="{3EB18E55-347D-4205-A0ED-163BE0969006}">
      <dgm:prSet/>
      <dgm:spPr/>
      <dgm:t>
        <a:bodyPr/>
        <a:lstStyle/>
        <a:p>
          <a:endParaRPr lang="en-US"/>
        </a:p>
      </dgm:t>
    </dgm:pt>
    <dgm:pt modelId="{9CBECBB6-C1D9-4F41-9D30-D6C48D4A1249}" type="sibTrans" cxnId="{3EB18E55-347D-4205-A0ED-163BE0969006}">
      <dgm:prSet/>
      <dgm:spPr/>
      <dgm:t>
        <a:bodyPr/>
        <a:lstStyle/>
        <a:p>
          <a:endParaRPr lang="en-US"/>
        </a:p>
      </dgm:t>
    </dgm:pt>
    <dgm:pt modelId="{E7CB8CA0-823F-4F3D-A948-B3B3D929F706}">
      <dgm:prSet phldrT="[Text]"/>
      <dgm:spPr/>
      <dgm:t>
        <a:bodyPr/>
        <a:lstStyle/>
        <a:p>
          <a:r>
            <a:rPr lang="en-US" dirty="0"/>
            <a:t>US ATSDR</a:t>
          </a:r>
        </a:p>
      </dgm:t>
    </dgm:pt>
    <dgm:pt modelId="{3C74469D-1CA4-4ADB-B369-3420DAC0E00D}" type="parTrans" cxnId="{08D97240-BF10-46C5-AF9F-FA1930FA9E59}">
      <dgm:prSet/>
      <dgm:spPr/>
      <dgm:t>
        <a:bodyPr/>
        <a:lstStyle/>
        <a:p>
          <a:endParaRPr lang="en-US"/>
        </a:p>
      </dgm:t>
    </dgm:pt>
    <dgm:pt modelId="{7B7DDAC8-BD07-4E1F-996F-D54BF1B12852}" type="sibTrans" cxnId="{08D97240-BF10-46C5-AF9F-FA1930FA9E59}">
      <dgm:prSet/>
      <dgm:spPr/>
      <dgm:t>
        <a:bodyPr/>
        <a:lstStyle/>
        <a:p>
          <a:endParaRPr lang="en-US"/>
        </a:p>
      </dgm:t>
    </dgm:pt>
    <dgm:pt modelId="{6DA1FE36-CC7A-477B-8969-27BA60DCEC91}">
      <dgm:prSet phldrT="[Text]"/>
      <dgm:spPr/>
      <dgm:t>
        <a:bodyPr/>
        <a:lstStyle/>
        <a:p>
          <a:r>
            <a:rPr lang="en-US" dirty="0"/>
            <a:t>Risk assessment</a:t>
          </a:r>
        </a:p>
      </dgm:t>
    </dgm:pt>
    <dgm:pt modelId="{E6447736-2C3F-4204-B04D-F010A446852E}" type="parTrans" cxnId="{557792E6-690E-40CF-88FF-CC0FF06D36FA}">
      <dgm:prSet/>
      <dgm:spPr/>
      <dgm:t>
        <a:bodyPr/>
        <a:lstStyle/>
        <a:p>
          <a:endParaRPr lang="en-US"/>
        </a:p>
      </dgm:t>
    </dgm:pt>
    <dgm:pt modelId="{6B2436C9-44E8-4EF2-9EC0-6DF6BCB3B970}" type="sibTrans" cxnId="{557792E6-690E-40CF-88FF-CC0FF06D36FA}">
      <dgm:prSet/>
      <dgm:spPr/>
      <dgm:t>
        <a:bodyPr/>
        <a:lstStyle/>
        <a:p>
          <a:endParaRPr lang="en-US"/>
        </a:p>
      </dgm:t>
    </dgm:pt>
    <dgm:pt modelId="{A2CC649B-7BD9-4820-95BB-07C84F5DAB2E}">
      <dgm:prSet phldrT="[Text]"/>
      <dgm:spPr/>
      <dgm:t>
        <a:bodyPr/>
        <a:lstStyle/>
        <a:p>
          <a:r>
            <a:rPr lang="en-US" dirty="0"/>
            <a:t>Workplace restrictions</a:t>
          </a:r>
        </a:p>
      </dgm:t>
    </dgm:pt>
    <dgm:pt modelId="{A8A08C55-CAFC-420C-9E7B-286DA6B7620D}" type="parTrans" cxnId="{80365893-B6D9-45CE-BAB0-057ACB4D4643}">
      <dgm:prSet/>
      <dgm:spPr/>
      <dgm:t>
        <a:bodyPr/>
        <a:lstStyle/>
        <a:p>
          <a:endParaRPr lang="en-US"/>
        </a:p>
      </dgm:t>
    </dgm:pt>
    <dgm:pt modelId="{A64CB8C4-6EC8-4F25-99B1-54C60407F697}" type="sibTrans" cxnId="{80365893-B6D9-45CE-BAB0-057ACB4D4643}">
      <dgm:prSet/>
      <dgm:spPr/>
      <dgm:t>
        <a:bodyPr/>
        <a:lstStyle/>
        <a:p>
          <a:endParaRPr lang="en-US"/>
        </a:p>
      </dgm:t>
    </dgm:pt>
    <dgm:pt modelId="{2AEC0EB6-E2A6-4D16-990F-2440EAB6CC9B}">
      <dgm:prSet phldrT="[Text]"/>
      <dgm:spPr/>
      <dgm:t>
        <a:bodyPr/>
        <a:lstStyle/>
        <a:p>
          <a:r>
            <a:rPr lang="en-US" dirty="0"/>
            <a:t>Product restrictions</a:t>
          </a:r>
        </a:p>
      </dgm:t>
    </dgm:pt>
    <dgm:pt modelId="{AC181509-21C0-4160-BC0E-96A8C716D8AF}" type="parTrans" cxnId="{100EB81B-C244-46D8-B6CC-B839B49229C3}">
      <dgm:prSet/>
      <dgm:spPr/>
      <dgm:t>
        <a:bodyPr/>
        <a:lstStyle/>
        <a:p>
          <a:endParaRPr lang="en-US"/>
        </a:p>
      </dgm:t>
    </dgm:pt>
    <dgm:pt modelId="{759BA2E2-1F7D-4573-B696-DFB575A5EEC5}" type="sibTrans" cxnId="{100EB81B-C244-46D8-B6CC-B839B49229C3}">
      <dgm:prSet/>
      <dgm:spPr/>
      <dgm:t>
        <a:bodyPr/>
        <a:lstStyle/>
        <a:p>
          <a:endParaRPr lang="en-US"/>
        </a:p>
      </dgm:t>
    </dgm:pt>
    <dgm:pt modelId="{3014788D-0CCC-441C-9BB0-2F344C37365F}">
      <dgm:prSet phldrT="[Text]"/>
      <dgm:spPr/>
      <dgm:t>
        <a:bodyPr/>
        <a:lstStyle/>
        <a:p>
          <a:r>
            <a:rPr lang="en-US" dirty="0"/>
            <a:t>EU-REACH</a:t>
          </a:r>
        </a:p>
      </dgm:t>
    </dgm:pt>
    <dgm:pt modelId="{A3544D24-D3C7-4E3B-A1DC-25D51ACD00AE}" type="parTrans" cxnId="{C5184565-C623-4AD7-9F18-D9521D3D3246}">
      <dgm:prSet/>
      <dgm:spPr/>
      <dgm:t>
        <a:bodyPr/>
        <a:lstStyle/>
        <a:p>
          <a:endParaRPr lang="en-US"/>
        </a:p>
      </dgm:t>
    </dgm:pt>
    <dgm:pt modelId="{2BBF0DBD-CCDF-4210-977F-A2F54BDFC379}" type="sibTrans" cxnId="{C5184565-C623-4AD7-9F18-D9521D3D3246}">
      <dgm:prSet/>
      <dgm:spPr/>
      <dgm:t>
        <a:bodyPr/>
        <a:lstStyle/>
        <a:p>
          <a:endParaRPr lang="en-US"/>
        </a:p>
      </dgm:t>
    </dgm:pt>
    <dgm:pt modelId="{30B51A5E-9FB2-4E4C-BCB7-3BC4E5C76D45}">
      <dgm:prSet phldrT="[Text]"/>
      <dgm:spPr/>
      <dgm:t>
        <a:bodyPr/>
        <a:lstStyle/>
        <a:p>
          <a:r>
            <a:rPr lang="en-US" dirty="0"/>
            <a:t>Canada</a:t>
          </a:r>
        </a:p>
      </dgm:t>
    </dgm:pt>
    <dgm:pt modelId="{41859D9F-57A0-4F17-9086-BFBA3B015797}" type="parTrans" cxnId="{4AB922E6-48F8-43AC-B591-B2402BDA610C}">
      <dgm:prSet/>
      <dgm:spPr/>
      <dgm:t>
        <a:bodyPr/>
        <a:lstStyle/>
        <a:p>
          <a:endParaRPr lang="en-US"/>
        </a:p>
      </dgm:t>
    </dgm:pt>
    <dgm:pt modelId="{E0D29161-438A-4611-B49D-808E858FD0D0}" type="sibTrans" cxnId="{4AB922E6-48F8-43AC-B591-B2402BDA610C}">
      <dgm:prSet/>
      <dgm:spPr/>
      <dgm:t>
        <a:bodyPr/>
        <a:lstStyle/>
        <a:p>
          <a:endParaRPr lang="en-US"/>
        </a:p>
      </dgm:t>
    </dgm:pt>
    <dgm:pt modelId="{1B1E2D4C-5D6E-4CC4-8960-11FC4D4658AA}">
      <dgm:prSet phldrT="[Text]"/>
      <dgm:spPr/>
      <dgm:t>
        <a:bodyPr/>
        <a:lstStyle/>
        <a:p>
          <a:r>
            <a:rPr lang="en-US" dirty="0"/>
            <a:t>ACGIH</a:t>
          </a:r>
        </a:p>
      </dgm:t>
    </dgm:pt>
    <dgm:pt modelId="{33152797-B895-4F7B-AB29-C6D31F888C44}" type="parTrans" cxnId="{D7190EFA-A91F-4761-A473-1C471BF5333C}">
      <dgm:prSet/>
      <dgm:spPr/>
      <dgm:t>
        <a:bodyPr/>
        <a:lstStyle/>
        <a:p>
          <a:endParaRPr lang="en-US"/>
        </a:p>
      </dgm:t>
    </dgm:pt>
    <dgm:pt modelId="{5B2052F1-947E-4863-8C3A-A2C2FAB75F40}" type="sibTrans" cxnId="{D7190EFA-A91F-4761-A473-1C471BF5333C}">
      <dgm:prSet/>
      <dgm:spPr/>
      <dgm:t>
        <a:bodyPr/>
        <a:lstStyle/>
        <a:p>
          <a:endParaRPr lang="en-US"/>
        </a:p>
      </dgm:t>
    </dgm:pt>
    <dgm:pt modelId="{1C9F5949-0828-4B0A-B57C-3B2523161913}">
      <dgm:prSet phldrT="[Text]"/>
      <dgm:spPr/>
      <dgm:t>
        <a:bodyPr/>
        <a:lstStyle/>
        <a:p>
          <a:r>
            <a:rPr lang="en-US" dirty="0"/>
            <a:t>EU-RoHS</a:t>
          </a:r>
        </a:p>
      </dgm:t>
    </dgm:pt>
    <dgm:pt modelId="{96C47191-515F-436A-A072-9F86E309D4FE}" type="parTrans" cxnId="{90E46449-AD6C-4FAF-B18C-0AFD52E79367}">
      <dgm:prSet/>
      <dgm:spPr/>
      <dgm:t>
        <a:bodyPr/>
        <a:lstStyle/>
        <a:p>
          <a:endParaRPr lang="en-US"/>
        </a:p>
      </dgm:t>
    </dgm:pt>
    <dgm:pt modelId="{E29ABBC3-A7EB-461F-B639-F7CF36C5A25E}" type="sibTrans" cxnId="{90E46449-AD6C-4FAF-B18C-0AFD52E79367}">
      <dgm:prSet/>
      <dgm:spPr/>
      <dgm:t>
        <a:bodyPr/>
        <a:lstStyle/>
        <a:p>
          <a:endParaRPr lang="en-US"/>
        </a:p>
      </dgm:t>
    </dgm:pt>
    <dgm:pt modelId="{AFFB2E97-A091-4CD1-BDD9-87B44C2E2FA4}">
      <dgm:prSet phldrT="[Text]"/>
      <dgm:spPr/>
      <dgm:t>
        <a:bodyPr/>
        <a:lstStyle/>
        <a:p>
          <a:r>
            <a:rPr lang="en-US" dirty="0" err="1"/>
            <a:t>Oekotex</a:t>
          </a:r>
          <a:endParaRPr lang="en-US" dirty="0"/>
        </a:p>
      </dgm:t>
    </dgm:pt>
    <dgm:pt modelId="{90453577-9EF5-4483-9B9B-4D0F40DB633A}" type="parTrans" cxnId="{A4525F2F-91FC-454A-9E9D-9101EBEC8C32}">
      <dgm:prSet/>
      <dgm:spPr/>
      <dgm:t>
        <a:bodyPr/>
        <a:lstStyle/>
        <a:p>
          <a:endParaRPr lang="en-US"/>
        </a:p>
      </dgm:t>
    </dgm:pt>
    <dgm:pt modelId="{D906BE54-3921-403E-8C65-0E7B081F810C}" type="sibTrans" cxnId="{A4525F2F-91FC-454A-9E9D-9101EBEC8C32}">
      <dgm:prSet/>
      <dgm:spPr/>
      <dgm:t>
        <a:bodyPr/>
        <a:lstStyle/>
        <a:p>
          <a:endParaRPr lang="en-US"/>
        </a:p>
      </dgm:t>
    </dgm:pt>
    <dgm:pt modelId="{8DFDED44-D124-4C9C-81B1-EE206F03F2FB}" type="pres">
      <dgm:prSet presAssocID="{5B7BBE50-3AAC-44BC-8171-8B8E63B15933}" presName="diagram" presStyleCnt="0">
        <dgm:presLayoutVars>
          <dgm:chPref val="1"/>
          <dgm:dir/>
          <dgm:animOne val="branch"/>
          <dgm:animLvl val="lvl"/>
          <dgm:resizeHandles/>
        </dgm:presLayoutVars>
      </dgm:prSet>
      <dgm:spPr/>
    </dgm:pt>
    <dgm:pt modelId="{8ABFC7D5-61E6-4771-A3E3-F9A544F17C71}" type="pres">
      <dgm:prSet presAssocID="{62A60431-C59C-484D-B1F1-933DD6AE3009}" presName="root" presStyleCnt="0"/>
      <dgm:spPr/>
    </dgm:pt>
    <dgm:pt modelId="{F085835D-24E5-433A-981A-53A770E818BF}" type="pres">
      <dgm:prSet presAssocID="{62A60431-C59C-484D-B1F1-933DD6AE3009}" presName="rootComposite" presStyleCnt="0"/>
      <dgm:spPr/>
    </dgm:pt>
    <dgm:pt modelId="{8D07FBA5-6BE0-4C4A-A3B7-3E3218B68D72}" type="pres">
      <dgm:prSet presAssocID="{62A60431-C59C-484D-B1F1-933DD6AE3009}" presName="rootText" presStyleLbl="node1" presStyleIdx="0" presStyleCnt="4"/>
      <dgm:spPr/>
    </dgm:pt>
    <dgm:pt modelId="{60538F8F-E722-445E-B009-A88A8C0327A4}" type="pres">
      <dgm:prSet presAssocID="{62A60431-C59C-484D-B1F1-933DD6AE3009}" presName="rootConnector" presStyleLbl="node1" presStyleIdx="0" presStyleCnt="4"/>
      <dgm:spPr/>
    </dgm:pt>
    <dgm:pt modelId="{798A55D0-FF30-4185-9F7D-CF2B6BE6FC86}" type="pres">
      <dgm:prSet presAssocID="{62A60431-C59C-484D-B1F1-933DD6AE3009}" presName="childShape" presStyleCnt="0"/>
      <dgm:spPr/>
    </dgm:pt>
    <dgm:pt modelId="{4EF28D1C-D535-4AE9-A831-4531B06F2D92}" type="pres">
      <dgm:prSet presAssocID="{CAD91EC3-B5C5-4FEF-96D6-E97285D76113}" presName="Name13" presStyleLbl="parChTrans1D2" presStyleIdx="0" presStyleCnt="8"/>
      <dgm:spPr/>
    </dgm:pt>
    <dgm:pt modelId="{DEA7926D-5D24-4A34-AD10-05D0CFE5CBD8}" type="pres">
      <dgm:prSet presAssocID="{D84FD764-1ADF-40E2-9776-E5193427C139}" presName="childText" presStyleLbl="bgAcc1" presStyleIdx="0" presStyleCnt="8">
        <dgm:presLayoutVars>
          <dgm:bulletEnabled val="1"/>
        </dgm:presLayoutVars>
      </dgm:prSet>
      <dgm:spPr/>
    </dgm:pt>
    <dgm:pt modelId="{0DE6E094-B52F-48BB-8036-3754A2983F71}" type="pres">
      <dgm:prSet presAssocID="{030B25E1-68F0-41E8-8920-81610E0561C9}" presName="Name13" presStyleLbl="parChTrans1D2" presStyleIdx="1" presStyleCnt="8"/>
      <dgm:spPr/>
    </dgm:pt>
    <dgm:pt modelId="{1848BC89-7114-4862-9A15-FAFCE93DDAC7}" type="pres">
      <dgm:prSet presAssocID="{5F68ACD2-34C7-4DE5-954F-1FA6535D6BFD}" presName="childText" presStyleLbl="bgAcc1" presStyleIdx="1" presStyleCnt="8">
        <dgm:presLayoutVars>
          <dgm:bulletEnabled val="1"/>
        </dgm:presLayoutVars>
      </dgm:prSet>
      <dgm:spPr/>
    </dgm:pt>
    <dgm:pt modelId="{3A75A06A-3325-4C52-B5CB-00CF3938D48D}" type="pres">
      <dgm:prSet presAssocID="{3C74469D-1CA4-4ADB-B369-3420DAC0E00D}" presName="Name13" presStyleLbl="parChTrans1D2" presStyleIdx="2" presStyleCnt="8"/>
      <dgm:spPr/>
    </dgm:pt>
    <dgm:pt modelId="{70695995-98D1-4654-87CB-BBAF59A3BC89}" type="pres">
      <dgm:prSet presAssocID="{E7CB8CA0-823F-4F3D-A948-B3B3D929F706}" presName="childText" presStyleLbl="bgAcc1" presStyleIdx="2" presStyleCnt="8">
        <dgm:presLayoutVars>
          <dgm:bulletEnabled val="1"/>
        </dgm:presLayoutVars>
      </dgm:prSet>
      <dgm:spPr/>
    </dgm:pt>
    <dgm:pt modelId="{1145C3F8-E325-4032-AC96-0EFB2B873A55}" type="pres">
      <dgm:prSet presAssocID="{6DA1FE36-CC7A-477B-8969-27BA60DCEC91}" presName="root" presStyleCnt="0"/>
      <dgm:spPr/>
    </dgm:pt>
    <dgm:pt modelId="{78D2E604-5D91-4A52-AACD-5788AC6D45E4}" type="pres">
      <dgm:prSet presAssocID="{6DA1FE36-CC7A-477B-8969-27BA60DCEC91}" presName="rootComposite" presStyleCnt="0"/>
      <dgm:spPr/>
    </dgm:pt>
    <dgm:pt modelId="{A673D028-9795-4826-AA9D-13D58161DF7D}" type="pres">
      <dgm:prSet presAssocID="{6DA1FE36-CC7A-477B-8969-27BA60DCEC91}" presName="rootText" presStyleLbl="node1" presStyleIdx="1" presStyleCnt="4"/>
      <dgm:spPr/>
    </dgm:pt>
    <dgm:pt modelId="{52EC3421-F9D0-43CF-BBC3-C512B2C3E2C3}" type="pres">
      <dgm:prSet presAssocID="{6DA1FE36-CC7A-477B-8969-27BA60DCEC91}" presName="rootConnector" presStyleLbl="node1" presStyleIdx="1" presStyleCnt="4"/>
      <dgm:spPr/>
    </dgm:pt>
    <dgm:pt modelId="{90071482-7717-4850-9D1D-409079B4BE45}" type="pres">
      <dgm:prSet presAssocID="{6DA1FE36-CC7A-477B-8969-27BA60DCEC91}" presName="childShape" presStyleCnt="0"/>
      <dgm:spPr/>
    </dgm:pt>
    <dgm:pt modelId="{56C9258F-D362-4746-B11D-5835CD638684}" type="pres">
      <dgm:prSet presAssocID="{A3544D24-D3C7-4E3B-A1DC-25D51ACD00AE}" presName="Name13" presStyleLbl="parChTrans1D2" presStyleIdx="3" presStyleCnt="8"/>
      <dgm:spPr/>
    </dgm:pt>
    <dgm:pt modelId="{9100D330-7E75-4E65-9355-136B0A276685}" type="pres">
      <dgm:prSet presAssocID="{3014788D-0CCC-441C-9BB0-2F344C37365F}" presName="childText" presStyleLbl="bgAcc1" presStyleIdx="3" presStyleCnt="8">
        <dgm:presLayoutVars>
          <dgm:bulletEnabled val="1"/>
        </dgm:presLayoutVars>
      </dgm:prSet>
      <dgm:spPr/>
    </dgm:pt>
    <dgm:pt modelId="{4C0E8317-8A34-4F37-8608-D433C27EAD52}" type="pres">
      <dgm:prSet presAssocID="{41859D9F-57A0-4F17-9086-BFBA3B015797}" presName="Name13" presStyleLbl="parChTrans1D2" presStyleIdx="4" presStyleCnt="8"/>
      <dgm:spPr/>
    </dgm:pt>
    <dgm:pt modelId="{9FFEAD05-0515-4D7F-9812-DF5BDDE3B921}" type="pres">
      <dgm:prSet presAssocID="{30B51A5E-9FB2-4E4C-BCB7-3BC4E5C76D45}" presName="childText" presStyleLbl="bgAcc1" presStyleIdx="4" presStyleCnt="8">
        <dgm:presLayoutVars>
          <dgm:bulletEnabled val="1"/>
        </dgm:presLayoutVars>
      </dgm:prSet>
      <dgm:spPr/>
    </dgm:pt>
    <dgm:pt modelId="{561CCB22-BACF-4E85-B33C-A467E80D6885}" type="pres">
      <dgm:prSet presAssocID="{A2CC649B-7BD9-4820-95BB-07C84F5DAB2E}" presName="root" presStyleCnt="0"/>
      <dgm:spPr/>
    </dgm:pt>
    <dgm:pt modelId="{2F9E1EE6-9833-41F6-AA7D-13118C21FDDE}" type="pres">
      <dgm:prSet presAssocID="{A2CC649B-7BD9-4820-95BB-07C84F5DAB2E}" presName="rootComposite" presStyleCnt="0"/>
      <dgm:spPr/>
    </dgm:pt>
    <dgm:pt modelId="{7DC0E350-77F6-4168-AF81-7FBC1D41CA04}" type="pres">
      <dgm:prSet presAssocID="{A2CC649B-7BD9-4820-95BB-07C84F5DAB2E}" presName="rootText" presStyleLbl="node1" presStyleIdx="2" presStyleCnt="4"/>
      <dgm:spPr/>
    </dgm:pt>
    <dgm:pt modelId="{360AF99C-647D-452D-B69F-C33E391E4B5B}" type="pres">
      <dgm:prSet presAssocID="{A2CC649B-7BD9-4820-95BB-07C84F5DAB2E}" presName="rootConnector" presStyleLbl="node1" presStyleIdx="2" presStyleCnt="4"/>
      <dgm:spPr/>
    </dgm:pt>
    <dgm:pt modelId="{8176D9FF-82BD-4DDB-8817-27F4E425C668}" type="pres">
      <dgm:prSet presAssocID="{A2CC649B-7BD9-4820-95BB-07C84F5DAB2E}" presName="childShape" presStyleCnt="0"/>
      <dgm:spPr/>
    </dgm:pt>
    <dgm:pt modelId="{950BC188-09D0-4E74-9739-7B45C073EFA0}" type="pres">
      <dgm:prSet presAssocID="{33152797-B895-4F7B-AB29-C6D31F888C44}" presName="Name13" presStyleLbl="parChTrans1D2" presStyleIdx="5" presStyleCnt="8"/>
      <dgm:spPr/>
    </dgm:pt>
    <dgm:pt modelId="{E20D3674-6560-4738-85F5-21F3447CD625}" type="pres">
      <dgm:prSet presAssocID="{1B1E2D4C-5D6E-4CC4-8960-11FC4D4658AA}" presName="childText" presStyleLbl="bgAcc1" presStyleIdx="5" presStyleCnt="8">
        <dgm:presLayoutVars>
          <dgm:bulletEnabled val="1"/>
        </dgm:presLayoutVars>
      </dgm:prSet>
      <dgm:spPr/>
    </dgm:pt>
    <dgm:pt modelId="{991795A9-4E82-44A1-A78B-747D7F9C5E26}" type="pres">
      <dgm:prSet presAssocID="{2AEC0EB6-E2A6-4D16-990F-2440EAB6CC9B}" presName="root" presStyleCnt="0"/>
      <dgm:spPr/>
    </dgm:pt>
    <dgm:pt modelId="{F560656E-4B53-467D-AFAC-F525EAB890C9}" type="pres">
      <dgm:prSet presAssocID="{2AEC0EB6-E2A6-4D16-990F-2440EAB6CC9B}" presName="rootComposite" presStyleCnt="0"/>
      <dgm:spPr/>
    </dgm:pt>
    <dgm:pt modelId="{F23531FB-6558-4F79-9176-D52843E9E403}" type="pres">
      <dgm:prSet presAssocID="{2AEC0EB6-E2A6-4D16-990F-2440EAB6CC9B}" presName="rootText" presStyleLbl="node1" presStyleIdx="3" presStyleCnt="4"/>
      <dgm:spPr/>
    </dgm:pt>
    <dgm:pt modelId="{C2B9C03E-EE20-47F3-ACED-CE7011A75F66}" type="pres">
      <dgm:prSet presAssocID="{2AEC0EB6-E2A6-4D16-990F-2440EAB6CC9B}" presName="rootConnector" presStyleLbl="node1" presStyleIdx="3" presStyleCnt="4"/>
      <dgm:spPr/>
    </dgm:pt>
    <dgm:pt modelId="{E69EAB6F-4FED-45D1-A14D-31BBFC1022BF}" type="pres">
      <dgm:prSet presAssocID="{2AEC0EB6-E2A6-4D16-990F-2440EAB6CC9B}" presName="childShape" presStyleCnt="0"/>
      <dgm:spPr/>
    </dgm:pt>
    <dgm:pt modelId="{528AF9AD-6FCD-4107-9C7A-0B9B33A07147}" type="pres">
      <dgm:prSet presAssocID="{96C47191-515F-436A-A072-9F86E309D4FE}" presName="Name13" presStyleLbl="parChTrans1D2" presStyleIdx="6" presStyleCnt="8"/>
      <dgm:spPr/>
    </dgm:pt>
    <dgm:pt modelId="{42EE5C3A-1B27-40C6-B0FC-0E1498C7FD30}" type="pres">
      <dgm:prSet presAssocID="{1C9F5949-0828-4B0A-B57C-3B2523161913}" presName="childText" presStyleLbl="bgAcc1" presStyleIdx="6" presStyleCnt="8">
        <dgm:presLayoutVars>
          <dgm:bulletEnabled val="1"/>
        </dgm:presLayoutVars>
      </dgm:prSet>
      <dgm:spPr/>
    </dgm:pt>
    <dgm:pt modelId="{A73E00C0-8683-4C1A-A7AF-EEB381CA7A1E}" type="pres">
      <dgm:prSet presAssocID="{90453577-9EF5-4483-9B9B-4D0F40DB633A}" presName="Name13" presStyleLbl="parChTrans1D2" presStyleIdx="7" presStyleCnt="8"/>
      <dgm:spPr/>
    </dgm:pt>
    <dgm:pt modelId="{8C3711E6-9CA8-4137-A454-E3DDC875F9CA}" type="pres">
      <dgm:prSet presAssocID="{AFFB2E97-A091-4CD1-BDD9-87B44C2E2FA4}" presName="childText" presStyleLbl="bgAcc1" presStyleIdx="7" presStyleCnt="8">
        <dgm:presLayoutVars>
          <dgm:bulletEnabled val="1"/>
        </dgm:presLayoutVars>
      </dgm:prSet>
      <dgm:spPr/>
    </dgm:pt>
  </dgm:ptLst>
  <dgm:cxnLst>
    <dgm:cxn modelId="{16EBA504-0B1C-41C3-9A98-773DA32542EF}" type="presOf" srcId="{5F68ACD2-34C7-4DE5-954F-1FA6535D6BFD}" destId="{1848BC89-7114-4862-9A15-FAFCE93DDAC7}" srcOrd="0" destOrd="0" presId="urn:microsoft.com/office/officeart/2005/8/layout/hierarchy3"/>
    <dgm:cxn modelId="{5FE1C719-B561-4CB5-8FC7-15966D580284}" type="presOf" srcId="{E7CB8CA0-823F-4F3D-A948-B3B3D929F706}" destId="{70695995-98D1-4654-87CB-BBAF59A3BC89}" srcOrd="0" destOrd="0" presId="urn:microsoft.com/office/officeart/2005/8/layout/hierarchy3"/>
    <dgm:cxn modelId="{100EB81B-C244-46D8-B6CC-B839B49229C3}" srcId="{5B7BBE50-3AAC-44BC-8171-8B8E63B15933}" destId="{2AEC0EB6-E2A6-4D16-990F-2440EAB6CC9B}" srcOrd="3" destOrd="0" parTransId="{AC181509-21C0-4160-BC0E-96A8C716D8AF}" sibTransId="{759BA2E2-1F7D-4573-B696-DFB575A5EEC5}"/>
    <dgm:cxn modelId="{1FE0241F-3790-4BBB-A502-74007BCC6A8E}" type="presOf" srcId="{AFFB2E97-A091-4CD1-BDD9-87B44C2E2FA4}" destId="{8C3711E6-9CA8-4137-A454-E3DDC875F9CA}" srcOrd="0" destOrd="0" presId="urn:microsoft.com/office/officeart/2005/8/layout/hierarchy3"/>
    <dgm:cxn modelId="{A4525F2F-91FC-454A-9E9D-9101EBEC8C32}" srcId="{2AEC0EB6-E2A6-4D16-990F-2440EAB6CC9B}" destId="{AFFB2E97-A091-4CD1-BDD9-87B44C2E2FA4}" srcOrd="1" destOrd="0" parTransId="{90453577-9EF5-4483-9B9B-4D0F40DB633A}" sibTransId="{D906BE54-3921-403E-8C65-0E7B081F810C}"/>
    <dgm:cxn modelId="{71014A39-0B9B-443F-A5C4-9DB2F0F2A0AB}" type="presOf" srcId="{1B1E2D4C-5D6E-4CC4-8960-11FC4D4658AA}" destId="{E20D3674-6560-4738-85F5-21F3447CD625}" srcOrd="0" destOrd="0" presId="urn:microsoft.com/office/officeart/2005/8/layout/hierarchy3"/>
    <dgm:cxn modelId="{08D97240-BF10-46C5-AF9F-FA1930FA9E59}" srcId="{62A60431-C59C-484D-B1F1-933DD6AE3009}" destId="{E7CB8CA0-823F-4F3D-A948-B3B3D929F706}" srcOrd="2" destOrd="0" parTransId="{3C74469D-1CA4-4ADB-B369-3420DAC0E00D}" sibTransId="{7B7DDAC8-BD07-4E1F-996F-D54BF1B12852}"/>
    <dgm:cxn modelId="{28682B5D-5B42-4D6B-9D94-80BD27756F66}" type="presOf" srcId="{A2CC649B-7BD9-4820-95BB-07C84F5DAB2E}" destId="{7DC0E350-77F6-4168-AF81-7FBC1D41CA04}" srcOrd="0" destOrd="0" presId="urn:microsoft.com/office/officeart/2005/8/layout/hierarchy3"/>
    <dgm:cxn modelId="{828A575D-CDBD-4E2A-90C4-443B4F4C0237}" type="presOf" srcId="{D84FD764-1ADF-40E2-9776-E5193427C139}" destId="{DEA7926D-5D24-4A34-AD10-05D0CFE5CBD8}" srcOrd="0" destOrd="0" presId="urn:microsoft.com/office/officeart/2005/8/layout/hierarchy3"/>
    <dgm:cxn modelId="{CE0D0660-12AC-4929-948C-C5B8452A069D}" type="presOf" srcId="{A2CC649B-7BD9-4820-95BB-07C84F5DAB2E}" destId="{360AF99C-647D-452D-B69F-C33E391E4B5B}" srcOrd="1" destOrd="0" presId="urn:microsoft.com/office/officeart/2005/8/layout/hierarchy3"/>
    <dgm:cxn modelId="{43D3AA44-158D-43DF-AD83-03AB9EA3462F}" type="presOf" srcId="{96C47191-515F-436A-A072-9F86E309D4FE}" destId="{528AF9AD-6FCD-4107-9C7A-0B9B33A07147}" srcOrd="0" destOrd="0" presId="urn:microsoft.com/office/officeart/2005/8/layout/hierarchy3"/>
    <dgm:cxn modelId="{7ECAC264-1A33-401C-8E96-15036DCD6370}" type="presOf" srcId="{90453577-9EF5-4483-9B9B-4D0F40DB633A}" destId="{A73E00C0-8683-4C1A-A7AF-EEB381CA7A1E}" srcOrd="0" destOrd="0" presId="urn:microsoft.com/office/officeart/2005/8/layout/hierarchy3"/>
    <dgm:cxn modelId="{C5184565-C623-4AD7-9F18-D9521D3D3246}" srcId="{6DA1FE36-CC7A-477B-8969-27BA60DCEC91}" destId="{3014788D-0CCC-441C-9BB0-2F344C37365F}" srcOrd="0" destOrd="0" parTransId="{A3544D24-D3C7-4E3B-A1DC-25D51ACD00AE}" sibTransId="{2BBF0DBD-CCDF-4210-977F-A2F54BDFC379}"/>
    <dgm:cxn modelId="{CF4FF565-9534-4F21-8A19-4B1A9F08092B}" type="presOf" srcId="{33152797-B895-4F7B-AB29-C6D31F888C44}" destId="{950BC188-09D0-4E74-9739-7B45C073EFA0}" srcOrd="0" destOrd="0" presId="urn:microsoft.com/office/officeart/2005/8/layout/hierarchy3"/>
    <dgm:cxn modelId="{90E46449-AD6C-4FAF-B18C-0AFD52E79367}" srcId="{2AEC0EB6-E2A6-4D16-990F-2440EAB6CC9B}" destId="{1C9F5949-0828-4B0A-B57C-3B2523161913}" srcOrd="0" destOrd="0" parTransId="{96C47191-515F-436A-A072-9F86E309D4FE}" sibTransId="{E29ABBC3-A7EB-461F-B639-F7CF36C5A25E}"/>
    <dgm:cxn modelId="{4E9A604A-34BF-44D5-8B63-C3A2B71FB1C7}" type="presOf" srcId="{30B51A5E-9FB2-4E4C-BCB7-3BC4E5C76D45}" destId="{9FFEAD05-0515-4D7F-9812-DF5BDDE3B921}" srcOrd="0" destOrd="0" presId="urn:microsoft.com/office/officeart/2005/8/layout/hierarchy3"/>
    <dgm:cxn modelId="{140A866B-9F73-4A72-8A8C-EFE67CBD18A7}" type="presOf" srcId="{6DA1FE36-CC7A-477B-8969-27BA60DCEC91}" destId="{52EC3421-F9D0-43CF-BBC3-C512B2C3E2C3}" srcOrd="1" destOrd="0" presId="urn:microsoft.com/office/officeart/2005/8/layout/hierarchy3"/>
    <dgm:cxn modelId="{FEB4CD71-D056-4057-B96A-09266CE55D6C}" type="presOf" srcId="{030B25E1-68F0-41E8-8920-81610E0561C9}" destId="{0DE6E094-B52F-48BB-8036-3754A2983F71}" srcOrd="0" destOrd="0" presId="urn:microsoft.com/office/officeart/2005/8/layout/hierarchy3"/>
    <dgm:cxn modelId="{3EB18E55-347D-4205-A0ED-163BE0969006}" srcId="{62A60431-C59C-484D-B1F1-933DD6AE3009}" destId="{5F68ACD2-34C7-4DE5-954F-1FA6535D6BFD}" srcOrd="1" destOrd="0" parTransId="{030B25E1-68F0-41E8-8920-81610E0561C9}" sibTransId="{9CBECBB6-C1D9-4F41-9D30-D6C48D4A1249}"/>
    <dgm:cxn modelId="{F6A9EE59-B736-4B88-97A7-38E5686B11FF}" type="presOf" srcId="{3014788D-0CCC-441C-9BB0-2F344C37365F}" destId="{9100D330-7E75-4E65-9355-136B0A276685}" srcOrd="0" destOrd="0" presId="urn:microsoft.com/office/officeart/2005/8/layout/hierarchy3"/>
    <dgm:cxn modelId="{4BE1197E-DCF6-4AB5-AD11-22D6D0A424D0}" type="presOf" srcId="{3C74469D-1CA4-4ADB-B369-3420DAC0E00D}" destId="{3A75A06A-3325-4C52-B5CB-00CF3938D48D}" srcOrd="0" destOrd="0" presId="urn:microsoft.com/office/officeart/2005/8/layout/hierarchy3"/>
    <dgm:cxn modelId="{AA014284-0609-4150-87AE-22F7C9132CC2}" type="presOf" srcId="{CAD91EC3-B5C5-4FEF-96D6-E97285D76113}" destId="{4EF28D1C-D535-4AE9-A831-4531B06F2D92}" srcOrd="0" destOrd="0" presId="urn:microsoft.com/office/officeart/2005/8/layout/hierarchy3"/>
    <dgm:cxn modelId="{15D00C86-E631-4EF3-9E82-C7086E896131}" type="presOf" srcId="{2AEC0EB6-E2A6-4D16-990F-2440EAB6CC9B}" destId="{C2B9C03E-EE20-47F3-ACED-CE7011A75F66}" srcOrd="1" destOrd="0" presId="urn:microsoft.com/office/officeart/2005/8/layout/hierarchy3"/>
    <dgm:cxn modelId="{2D58858B-D8BF-442C-8B59-EC3F6A76D559}" type="presOf" srcId="{62A60431-C59C-484D-B1F1-933DD6AE3009}" destId="{8D07FBA5-6BE0-4C4A-A3B7-3E3218B68D72}" srcOrd="0" destOrd="0" presId="urn:microsoft.com/office/officeart/2005/8/layout/hierarchy3"/>
    <dgm:cxn modelId="{7F0A278D-9A37-40DA-8BF0-E55A88F348DF}" type="presOf" srcId="{1C9F5949-0828-4B0A-B57C-3B2523161913}" destId="{42EE5C3A-1B27-40C6-B0FC-0E1498C7FD30}" srcOrd="0" destOrd="0" presId="urn:microsoft.com/office/officeart/2005/8/layout/hierarchy3"/>
    <dgm:cxn modelId="{80365893-B6D9-45CE-BAB0-057ACB4D4643}" srcId="{5B7BBE50-3AAC-44BC-8171-8B8E63B15933}" destId="{A2CC649B-7BD9-4820-95BB-07C84F5DAB2E}" srcOrd="2" destOrd="0" parTransId="{A8A08C55-CAFC-420C-9E7B-286DA6B7620D}" sibTransId="{A64CB8C4-6EC8-4F25-99B1-54C60407F697}"/>
    <dgm:cxn modelId="{C7BAA696-22F0-4848-BB1B-157D82C5F8A4}" srcId="{5B7BBE50-3AAC-44BC-8171-8B8E63B15933}" destId="{62A60431-C59C-484D-B1F1-933DD6AE3009}" srcOrd="0" destOrd="0" parTransId="{8F5B5210-7F8F-4DB5-8115-3006BB10DB42}" sibTransId="{8C1C9FE7-9D26-4349-BC5B-47949F8C71B8}"/>
    <dgm:cxn modelId="{FCE54D97-CD0D-4730-8BFD-9C34129D2020}" type="presOf" srcId="{62A60431-C59C-484D-B1F1-933DD6AE3009}" destId="{60538F8F-E722-445E-B009-A88A8C0327A4}" srcOrd="1" destOrd="0" presId="urn:microsoft.com/office/officeart/2005/8/layout/hierarchy3"/>
    <dgm:cxn modelId="{1AA0829A-B8D3-4F4E-8DD5-AE366137A52E}" type="presOf" srcId="{41859D9F-57A0-4F17-9086-BFBA3B015797}" destId="{4C0E8317-8A34-4F37-8608-D433C27EAD52}" srcOrd="0" destOrd="0" presId="urn:microsoft.com/office/officeart/2005/8/layout/hierarchy3"/>
    <dgm:cxn modelId="{EB65EDAD-F681-4F99-8B55-78F0AC4CF8FB}" type="presOf" srcId="{6DA1FE36-CC7A-477B-8969-27BA60DCEC91}" destId="{A673D028-9795-4826-AA9D-13D58161DF7D}" srcOrd="0" destOrd="0" presId="urn:microsoft.com/office/officeart/2005/8/layout/hierarchy3"/>
    <dgm:cxn modelId="{0934F0BA-4A81-494F-96EC-18E6DAA88646}" type="presOf" srcId="{5B7BBE50-3AAC-44BC-8171-8B8E63B15933}" destId="{8DFDED44-D124-4C9C-81B1-EE206F03F2FB}" srcOrd="0" destOrd="0" presId="urn:microsoft.com/office/officeart/2005/8/layout/hierarchy3"/>
    <dgm:cxn modelId="{CE75BBC9-EB2C-4B68-B852-607BB4D25DDF}" type="presOf" srcId="{A3544D24-D3C7-4E3B-A1DC-25D51ACD00AE}" destId="{56C9258F-D362-4746-B11D-5835CD638684}" srcOrd="0" destOrd="0" presId="urn:microsoft.com/office/officeart/2005/8/layout/hierarchy3"/>
    <dgm:cxn modelId="{4AB922E6-48F8-43AC-B591-B2402BDA610C}" srcId="{6DA1FE36-CC7A-477B-8969-27BA60DCEC91}" destId="{30B51A5E-9FB2-4E4C-BCB7-3BC4E5C76D45}" srcOrd="1" destOrd="0" parTransId="{41859D9F-57A0-4F17-9086-BFBA3B015797}" sibTransId="{E0D29161-438A-4611-B49D-808E858FD0D0}"/>
    <dgm:cxn modelId="{557792E6-690E-40CF-88FF-CC0FF06D36FA}" srcId="{5B7BBE50-3AAC-44BC-8171-8B8E63B15933}" destId="{6DA1FE36-CC7A-477B-8969-27BA60DCEC91}" srcOrd="1" destOrd="0" parTransId="{E6447736-2C3F-4204-B04D-F010A446852E}" sibTransId="{6B2436C9-44E8-4EF2-9EC0-6DF6BCB3B970}"/>
    <dgm:cxn modelId="{61B80FED-F4A5-41F0-8B73-27C7B069385A}" srcId="{62A60431-C59C-484D-B1F1-933DD6AE3009}" destId="{D84FD764-1ADF-40E2-9776-E5193427C139}" srcOrd="0" destOrd="0" parTransId="{CAD91EC3-B5C5-4FEF-96D6-E97285D76113}" sibTransId="{8C3276A6-F20A-4AE9-923F-15C866FF058F}"/>
    <dgm:cxn modelId="{5C01E0F1-CDF4-4FED-ACC7-9C2D44756F9F}" type="presOf" srcId="{2AEC0EB6-E2A6-4D16-990F-2440EAB6CC9B}" destId="{F23531FB-6558-4F79-9176-D52843E9E403}" srcOrd="0" destOrd="0" presId="urn:microsoft.com/office/officeart/2005/8/layout/hierarchy3"/>
    <dgm:cxn modelId="{D7190EFA-A91F-4761-A473-1C471BF5333C}" srcId="{A2CC649B-7BD9-4820-95BB-07C84F5DAB2E}" destId="{1B1E2D4C-5D6E-4CC4-8960-11FC4D4658AA}" srcOrd="0" destOrd="0" parTransId="{33152797-B895-4F7B-AB29-C6D31F888C44}" sibTransId="{5B2052F1-947E-4863-8C3A-A2C2FAB75F40}"/>
    <dgm:cxn modelId="{5AD75060-EFFF-4639-82A0-D31CC8FB56B6}" type="presParOf" srcId="{8DFDED44-D124-4C9C-81B1-EE206F03F2FB}" destId="{8ABFC7D5-61E6-4771-A3E3-F9A544F17C71}" srcOrd="0" destOrd="0" presId="urn:microsoft.com/office/officeart/2005/8/layout/hierarchy3"/>
    <dgm:cxn modelId="{34761CAF-160F-45E2-A2EB-7B56C32D6989}" type="presParOf" srcId="{8ABFC7D5-61E6-4771-A3E3-F9A544F17C71}" destId="{F085835D-24E5-433A-981A-53A770E818BF}" srcOrd="0" destOrd="0" presId="urn:microsoft.com/office/officeart/2005/8/layout/hierarchy3"/>
    <dgm:cxn modelId="{CBE0BC7D-38E8-47BE-A8B7-F0F09B266FDF}" type="presParOf" srcId="{F085835D-24E5-433A-981A-53A770E818BF}" destId="{8D07FBA5-6BE0-4C4A-A3B7-3E3218B68D72}" srcOrd="0" destOrd="0" presId="urn:microsoft.com/office/officeart/2005/8/layout/hierarchy3"/>
    <dgm:cxn modelId="{637BA1A0-96BA-426A-826C-A62F5D30707E}" type="presParOf" srcId="{F085835D-24E5-433A-981A-53A770E818BF}" destId="{60538F8F-E722-445E-B009-A88A8C0327A4}" srcOrd="1" destOrd="0" presId="urn:microsoft.com/office/officeart/2005/8/layout/hierarchy3"/>
    <dgm:cxn modelId="{5B65E1BE-C552-44C7-B831-DB2C914BF89B}" type="presParOf" srcId="{8ABFC7D5-61E6-4771-A3E3-F9A544F17C71}" destId="{798A55D0-FF30-4185-9F7D-CF2B6BE6FC86}" srcOrd="1" destOrd="0" presId="urn:microsoft.com/office/officeart/2005/8/layout/hierarchy3"/>
    <dgm:cxn modelId="{41C8F665-2AAE-4627-A15D-2F1E32C87356}" type="presParOf" srcId="{798A55D0-FF30-4185-9F7D-CF2B6BE6FC86}" destId="{4EF28D1C-D535-4AE9-A831-4531B06F2D92}" srcOrd="0" destOrd="0" presId="urn:microsoft.com/office/officeart/2005/8/layout/hierarchy3"/>
    <dgm:cxn modelId="{59307F87-0AC6-4E00-BB58-477049211C47}" type="presParOf" srcId="{798A55D0-FF30-4185-9F7D-CF2B6BE6FC86}" destId="{DEA7926D-5D24-4A34-AD10-05D0CFE5CBD8}" srcOrd="1" destOrd="0" presId="urn:microsoft.com/office/officeart/2005/8/layout/hierarchy3"/>
    <dgm:cxn modelId="{FC04C3D9-B8F2-4765-8C2B-1F2E9F79E097}" type="presParOf" srcId="{798A55D0-FF30-4185-9F7D-CF2B6BE6FC86}" destId="{0DE6E094-B52F-48BB-8036-3754A2983F71}" srcOrd="2" destOrd="0" presId="urn:microsoft.com/office/officeart/2005/8/layout/hierarchy3"/>
    <dgm:cxn modelId="{F7A95451-B8F6-4BD4-9EBF-4097E3B7BF39}" type="presParOf" srcId="{798A55D0-FF30-4185-9F7D-CF2B6BE6FC86}" destId="{1848BC89-7114-4862-9A15-FAFCE93DDAC7}" srcOrd="3" destOrd="0" presId="urn:microsoft.com/office/officeart/2005/8/layout/hierarchy3"/>
    <dgm:cxn modelId="{C934A96E-3C36-4074-8984-D874BC38F85F}" type="presParOf" srcId="{798A55D0-FF30-4185-9F7D-CF2B6BE6FC86}" destId="{3A75A06A-3325-4C52-B5CB-00CF3938D48D}" srcOrd="4" destOrd="0" presId="urn:microsoft.com/office/officeart/2005/8/layout/hierarchy3"/>
    <dgm:cxn modelId="{E9EA70EB-1F3F-4B16-894A-AE6C65F67592}" type="presParOf" srcId="{798A55D0-FF30-4185-9F7D-CF2B6BE6FC86}" destId="{70695995-98D1-4654-87CB-BBAF59A3BC89}" srcOrd="5" destOrd="0" presId="urn:microsoft.com/office/officeart/2005/8/layout/hierarchy3"/>
    <dgm:cxn modelId="{303DEAA0-A5E5-45AE-978B-5ECDBBF14F70}" type="presParOf" srcId="{8DFDED44-D124-4C9C-81B1-EE206F03F2FB}" destId="{1145C3F8-E325-4032-AC96-0EFB2B873A55}" srcOrd="1" destOrd="0" presId="urn:microsoft.com/office/officeart/2005/8/layout/hierarchy3"/>
    <dgm:cxn modelId="{755D6E9E-EF34-4E53-A680-AAA183379851}" type="presParOf" srcId="{1145C3F8-E325-4032-AC96-0EFB2B873A55}" destId="{78D2E604-5D91-4A52-AACD-5788AC6D45E4}" srcOrd="0" destOrd="0" presId="urn:microsoft.com/office/officeart/2005/8/layout/hierarchy3"/>
    <dgm:cxn modelId="{648B2187-DEC6-4CEC-A13F-2DB2B6D752F5}" type="presParOf" srcId="{78D2E604-5D91-4A52-AACD-5788AC6D45E4}" destId="{A673D028-9795-4826-AA9D-13D58161DF7D}" srcOrd="0" destOrd="0" presId="urn:microsoft.com/office/officeart/2005/8/layout/hierarchy3"/>
    <dgm:cxn modelId="{D859A0DD-2AFE-4827-AEC7-1C303B71E331}" type="presParOf" srcId="{78D2E604-5D91-4A52-AACD-5788AC6D45E4}" destId="{52EC3421-F9D0-43CF-BBC3-C512B2C3E2C3}" srcOrd="1" destOrd="0" presId="urn:microsoft.com/office/officeart/2005/8/layout/hierarchy3"/>
    <dgm:cxn modelId="{D5C7FAA9-1459-418B-812F-820C7625F338}" type="presParOf" srcId="{1145C3F8-E325-4032-AC96-0EFB2B873A55}" destId="{90071482-7717-4850-9D1D-409079B4BE45}" srcOrd="1" destOrd="0" presId="urn:microsoft.com/office/officeart/2005/8/layout/hierarchy3"/>
    <dgm:cxn modelId="{83302D8A-0AC5-4D4F-9D57-5AB8AB1ABE0C}" type="presParOf" srcId="{90071482-7717-4850-9D1D-409079B4BE45}" destId="{56C9258F-D362-4746-B11D-5835CD638684}" srcOrd="0" destOrd="0" presId="urn:microsoft.com/office/officeart/2005/8/layout/hierarchy3"/>
    <dgm:cxn modelId="{E20241DB-1963-44DA-8921-7F74F9E79237}" type="presParOf" srcId="{90071482-7717-4850-9D1D-409079B4BE45}" destId="{9100D330-7E75-4E65-9355-136B0A276685}" srcOrd="1" destOrd="0" presId="urn:microsoft.com/office/officeart/2005/8/layout/hierarchy3"/>
    <dgm:cxn modelId="{08373B11-BCA5-4686-8E4F-8F82126A6505}" type="presParOf" srcId="{90071482-7717-4850-9D1D-409079B4BE45}" destId="{4C0E8317-8A34-4F37-8608-D433C27EAD52}" srcOrd="2" destOrd="0" presId="urn:microsoft.com/office/officeart/2005/8/layout/hierarchy3"/>
    <dgm:cxn modelId="{57B0B2E9-3851-45EA-8B05-AFE2327B5BA8}" type="presParOf" srcId="{90071482-7717-4850-9D1D-409079B4BE45}" destId="{9FFEAD05-0515-4D7F-9812-DF5BDDE3B921}" srcOrd="3" destOrd="0" presId="urn:microsoft.com/office/officeart/2005/8/layout/hierarchy3"/>
    <dgm:cxn modelId="{45D0AEBA-ACCD-4C02-8A5D-50A8C3FCA457}" type="presParOf" srcId="{8DFDED44-D124-4C9C-81B1-EE206F03F2FB}" destId="{561CCB22-BACF-4E85-B33C-A467E80D6885}" srcOrd="2" destOrd="0" presId="urn:microsoft.com/office/officeart/2005/8/layout/hierarchy3"/>
    <dgm:cxn modelId="{83889DAC-2D67-484E-B494-3D01A3C6317E}" type="presParOf" srcId="{561CCB22-BACF-4E85-B33C-A467E80D6885}" destId="{2F9E1EE6-9833-41F6-AA7D-13118C21FDDE}" srcOrd="0" destOrd="0" presId="urn:microsoft.com/office/officeart/2005/8/layout/hierarchy3"/>
    <dgm:cxn modelId="{5D7BD98E-334C-450E-B275-0AE667325821}" type="presParOf" srcId="{2F9E1EE6-9833-41F6-AA7D-13118C21FDDE}" destId="{7DC0E350-77F6-4168-AF81-7FBC1D41CA04}" srcOrd="0" destOrd="0" presId="urn:microsoft.com/office/officeart/2005/8/layout/hierarchy3"/>
    <dgm:cxn modelId="{EA5195A6-AA36-4BBB-946B-90B1FEB2CA6B}" type="presParOf" srcId="{2F9E1EE6-9833-41F6-AA7D-13118C21FDDE}" destId="{360AF99C-647D-452D-B69F-C33E391E4B5B}" srcOrd="1" destOrd="0" presId="urn:microsoft.com/office/officeart/2005/8/layout/hierarchy3"/>
    <dgm:cxn modelId="{60CF2612-F9AD-410D-8439-286068F07C74}" type="presParOf" srcId="{561CCB22-BACF-4E85-B33C-A467E80D6885}" destId="{8176D9FF-82BD-4DDB-8817-27F4E425C668}" srcOrd="1" destOrd="0" presId="urn:microsoft.com/office/officeart/2005/8/layout/hierarchy3"/>
    <dgm:cxn modelId="{A3C03876-CAD7-41D8-95EE-ECC60DB28C2A}" type="presParOf" srcId="{8176D9FF-82BD-4DDB-8817-27F4E425C668}" destId="{950BC188-09D0-4E74-9739-7B45C073EFA0}" srcOrd="0" destOrd="0" presId="urn:microsoft.com/office/officeart/2005/8/layout/hierarchy3"/>
    <dgm:cxn modelId="{92E4F511-2055-4A55-A169-73CBB4BF0A44}" type="presParOf" srcId="{8176D9FF-82BD-4DDB-8817-27F4E425C668}" destId="{E20D3674-6560-4738-85F5-21F3447CD625}" srcOrd="1" destOrd="0" presId="urn:microsoft.com/office/officeart/2005/8/layout/hierarchy3"/>
    <dgm:cxn modelId="{E4702CCE-C115-4380-AE3E-80FEB5B6F940}" type="presParOf" srcId="{8DFDED44-D124-4C9C-81B1-EE206F03F2FB}" destId="{991795A9-4E82-44A1-A78B-747D7F9C5E26}" srcOrd="3" destOrd="0" presId="urn:microsoft.com/office/officeart/2005/8/layout/hierarchy3"/>
    <dgm:cxn modelId="{96653B6B-43F9-4281-B5E2-CB86C7F3A8CC}" type="presParOf" srcId="{991795A9-4E82-44A1-A78B-747D7F9C5E26}" destId="{F560656E-4B53-467D-AFAC-F525EAB890C9}" srcOrd="0" destOrd="0" presId="urn:microsoft.com/office/officeart/2005/8/layout/hierarchy3"/>
    <dgm:cxn modelId="{E2330A37-4895-4654-94A0-45A6E6A604C2}" type="presParOf" srcId="{F560656E-4B53-467D-AFAC-F525EAB890C9}" destId="{F23531FB-6558-4F79-9176-D52843E9E403}" srcOrd="0" destOrd="0" presId="urn:microsoft.com/office/officeart/2005/8/layout/hierarchy3"/>
    <dgm:cxn modelId="{BF6E3877-98DA-4FC5-A4F3-81A3F4E7259D}" type="presParOf" srcId="{F560656E-4B53-467D-AFAC-F525EAB890C9}" destId="{C2B9C03E-EE20-47F3-ACED-CE7011A75F66}" srcOrd="1" destOrd="0" presId="urn:microsoft.com/office/officeart/2005/8/layout/hierarchy3"/>
    <dgm:cxn modelId="{835061FE-C643-456E-8723-DACA260B4671}" type="presParOf" srcId="{991795A9-4E82-44A1-A78B-747D7F9C5E26}" destId="{E69EAB6F-4FED-45D1-A14D-31BBFC1022BF}" srcOrd="1" destOrd="0" presId="urn:microsoft.com/office/officeart/2005/8/layout/hierarchy3"/>
    <dgm:cxn modelId="{6F58ED11-A5A1-4502-8155-8665A1884B6C}" type="presParOf" srcId="{E69EAB6F-4FED-45D1-A14D-31BBFC1022BF}" destId="{528AF9AD-6FCD-4107-9C7A-0B9B33A07147}" srcOrd="0" destOrd="0" presId="urn:microsoft.com/office/officeart/2005/8/layout/hierarchy3"/>
    <dgm:cxn modelId="{70B574B6-C9BD-42C9-86AF-5E97B1F69BBA}" type="presParOf" srcId="{E69EAB6F-4FED-45D1-A14D-31BBFC1022BF}" destId="{42EE5C3A-1B27-40C6-B0FC-0E1498C7FD30}" srcOrd="1" destOrd="0" presId="urn:microsoft.com/office/officeart/2005/8/layout/hierarchy3"/>
    <dgm:cxn modelId="{92BC2810-1AC9-4F30-8735-680CEE8B2EA3}" type="presParOf" srcId="{E69EAB6F-4FED-45D1-A14D-31BBFC1022BF}" destId="{A73E00C0-8683-4C1A-A7AF-EEB381CA7A1E}" srcOrd="2" destOrd="0" presId="urn:microsoft.com/office/officeart/2005/8/layout/hierarchy3"/>
    <dgm:cxn modelId="{F850673E-67A7-4715-B4B5-3F5E6744C9A7}" type="presParOf" srcId="{E69EAB6F-4FED-45D1-A14D-31BBFC1022BF}" destId="{8C3711E6-9CA8-4137-A454-E3DDC875F9CA}"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4146C21-3422-453F-8C54-42EDB97FC386}"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US"/>
        </a:p>
      </dgm:t>
    </dgm:pt>
    <dgm:pt modelId="{14D05D8B-C29C-492D-B78C-E3EC4D6D3E6D}">
      <dgm:prSet phldrT="[Text]"/>
      <dgm:spPr/>
      <dgm:t>
        <a:bodyPr/>
        <a:lstStyle/>
        <a:p>
          <a:r>
            <a:rPr lang="en-US" dirty="0"/>
            <a:t>No response/no research</a:t>
          </a:r>
        </a:p>
      </dgm:t>
    </dgm:pt>
    <dgm:pt modelId="{5C1D6988-12FC-47DC-B7BD-481E04EA54F1}" type="parTrans" cxnId="{24D93A02-0505-4493-AF59-8B91418F0BAC}">
      <dgm:prSet/>
      <dgm:spPr/>
      <dgm:t>
        <a:bodyPr/>
        <a:lstStyle/>
        <a:p>
          <a:endParaRPr lang="en-US"/>
        </a:p>
      </dgm:t>
    </dgm:pt>
    <dgm:pt modelId="{17EA8A7F-1223-489F-82C7-9CE3B8266725}" type="sibTrans" cxnId="{24D93A02-0505-4493-AF59-8B91418F0BAC}">
      <dgm:prSet/>
      <dgm:spPr/>
      <dgm:t>
        <a:bodyPr/>
        <a:lstStyle/>
        <a:p>
          <a:endParaRPr lang="en-US"/>
        </a:p>
      </dgm:t>
    </dgm:pt>
    <dgm:pt modelId="{E08F4535-B1C6-4B15-9D5E-0E91498F74D5}">
      <dgm:prSet phldrT="[Text]"/>
      <dgm:spPr/>
      <dgm:t>
        <a:bodyPr/>
        <a:lstStyle/>
        <a:p>
          <a:r>
            <a:rPr lang="en-US" dirty="0"/>
            <a:t>Research which meets requirements and clarifies scientific questions</a:t>
          </a:r>
        </a:p>
      </dgm:t>
    </dgm:pt>
    <dgm:pt modelId="{312AC523-A6D3-4684-8DFE-B5437BE37781}" type="parTrans" cxnId="{508D4AD7-9475-4ADC-8A99-2459A4C2AFD7}">
      <dgm:prSet/>
      <dgm:spPr/>
      <dgm:t>
        <a:bodyPr/>
        <a:lstStyle/>
        <a:p>
          <a:endParaRPr lang="en-US"/>
        </a:p>
      </dgm:t>
    </dgm:pt>
    <dgm:pt modelId="{BC179474-FCAE-4847-BA57-37233D0A4D5C}" type="sibTrans" cxnId="{508D4AD7-9475-4ADC-8A99-2459A4C2AFD7}">
      <dgm:prSet/>
      <dgm:spPr/>
      <dgm:t>
        <a:bodyPr/>
        <a:lstStyle/>
        <a:p>
          <a:endParaRPr lang="en-US"/>
        </a:p>
      </dgm:t>
    </dgm:pt>
    <dgm:pt modelId="{B903897C-323A-45FB-A081-7674BDA31C40}">
      <dgm:prSet phldrT="[Text]"/>
      <dgm:spPr/>
      <dgm:t>
        <a:bodyPr/>
        <a:lstStyle/>
        <a:p>
          <a:r>
            <a:rPr lang="en-US" dirty="0"/>
            <a:t>Full requested research</a:t>
          </a:r>
        </a:p>
      </dgm:t>
    </dgm:pt>
    <dgm:pt modelId="{16A9C4DE-B29D-4D17-94C1-819B9931A622}" type="parTrans" cxnId="{263218BB-AB98-4BD4-902D-E9D5094E86E1}">
      <dgm:prSet/>
      <dgm:spPr/>
      <dgm:t>
        <a:bodyPr/>
        <a:lstStyle/>
        <a:p>
          <a:endParaRPr lang="en-US"/>
        </a:p>
      </dgm:t>
    </dgm:pt>
    <dgm:pt modelId="{6BC69950-E791-4FD9-BEC3-A47D26563126}" type="sibTrans" cxnId="{263218BB-AB98-4BD4-902D-E9D5094E86E1}">
      <dgm:prSet/>
      <dgm:spPr/>
      <dgm:t>
        <a:bodyPr/>
        <a:lstStyle/>
        <a:p>
          <a:endParaRPr lang="en-US"/>
        </a:p>
      </dgm:t>
    </dgm:pt>
    <dgm:pt modelId="{ED034299-0898-4743-9522-A24B09C0F852}" type="pres">
      <dgm:prSet presAssocID="{74146C21-3422-453F-8C54-42EDB97FC386}" presName="linear" presStyleCnt="0">
        <dgm:presLayoutVars>
          <dgm:dir/>
          <dgm:animLvl val="lvl"/>
          <dgm:resizeHandles val="exact"/>
        </dgm:presLayoutVars>
      </dgm:prSet>
      <dgm:spPr/>
    </dgm:pt>
    <dgm:pt modelId="{82796FF5-F8A2-4C1F-A6AB-B84C4CA0A89F}" type="pres">
      <dgm:prSet presAssocID="{14D05D8B-C29C-492D-B78C-E3EC4D6D3E6D}" presName="parentLin" presStyleCnt="0"/>
      <dgm:spPr/>
    </dgm:pt>
    <dgm:pt modelId="{16075B04-D92F-4C3F-BC17-9151E998ABBA}" type="pres">
      <dgm:prSet presAssocID="{14D05D8B-C29C-492D-B78C-E3EC4D6D3E6D}" presName="parentLeftMargin" presStyleLbl="node1" presStyleIdx="0" presStyleCnt="3"/>
      <dgm:spPr/>
    </dgm:pt>
    <dgm:pt modelId="{21FB0531-D6C2-4A72-AFDE-A2FF27524682}" type="pres">
      <dgm:prSet presAssocID="{14D05D8B-C29C-492D-B78C-E3EC4D6D3E6D}" presName="parentText" presStyleLbl="node1" presStyleIdx="0" presStyleCnt="3">
        <dgm:presLayoutVars>
          <dgm:chMax val="0"/>
          <dgm:bulletEnabled val="1"/>
        </dgm:presLayoutVars>
      </dgm:prSet>
      <dgm:spPr/>
    </dgm:pt>
    <dgm:pt modelId="{2ABD0CFE-5FA1-4656-A4B8-8D542883CCBF}" type="pres">
      <dgm:prSet presAssocID="{14D05D8B-C29C-492D-B78C-E3EC4D6D3E6D}" presName="negativeSpace" presStyleCnt="0"/>
      <dgm:spPr/>
    </dgm:pt>
    <dgm:pt modelId="{C6890FBF-72AA-4F17-B345-BCFB7A7E6261}" type="pres">
      <dgm:prSet presAssocID="{14D05D8B-C29C-492D-B78C-E3EC4D6D3E6D}" presName="childText" presStyleLbl="conFgAcc1" presStyleIdx="0" presStyleCnt="3">
        <dgm:presLayoutVars>
          <dgm:bulletEnabled val="1"/>
        </dgm:presLayoutVars>
      </dgm:prSet>
      <dgm:spPr/>
    </dgm:pt>
    <dgm:pt modelId="{166C43CB-596B-4114-B615-9CF44D445756}" type="pres">
      <dgm:prSet presAssocID="{17EA8A7F-1223-489F-82C7-9CE3B8266725}" presName="spaceBetweenRectangles" presStyleCnt="0"/>
      <dgm:spPr/>
    </dgm:pt>
    <dgm:pt modelId="{D94B0FA3-110F-49DE-B28E-750040D94D80}" type="pres">
      <dgm:prSet presAssocID="{E08F4535-B1C6-4B15-9D5E-0E91498F74D5}" presName="parentLin" presStyleCnt="0"/>
      <dgm:spPr/>
    </dgm:pt>
    <dgm:pt modelId="{F970FC36-16C8-439A-857C-A3D33031F12A}" type="pres">
      <dgm:prSet presAssocID="{E08F4535-B1C6-4B15-9D5E-0E91498F74D5}" presName="parentLeftMargin" presStyleLbl="node1" presStyleIdx="0" presStyleCnt="3"/>
      <dgm:spPr/>
    </dgm:pt>
    <dgm:pt modelId="{1ADA0FA5-EF97-4686-9DAA-E2053136C3BA}" type="pres">
      <dgm:prSet presAssocID="{E08F4535-B1C6-4B15-9D5E-0E91498F74D5}" presName="parentText" presStyleLbl="node1" presStyleIdx="1" presStyleCnt="3">
        <dgm:presLayoutVars>
          <dgm:chMax val="0"/>
          <dgm:bulletEnabled val="1"/>
        </dgm:presLayoutVars>
      </dgm:prSet>
      <dgm:spPr/>
    </dgm:pt>
    <dgm:pt modelId="{B46F7D37-A0E6-426E-9FF0-1C81D117CE26}" type="pres">
      <dgm:prSet presAssocID="{E08F4535-B1C6-4B15-9D5E-0E91498F74D5}" presName="negativeSpace" presStyleCnt="0"/>
      <dgm:spPr/>
    </dgm:pt>
    <dgm:pt modelId="{94A2E2DE-7770-480D-A176-1D41E9F43A62}" type="pres">
      <dgm:prSet presAssocID="{E08F4535-B1C6-4B15-9D5E-0E91498F74D5}" presName="childText" presStyleLbl="conFgAcc1" presStyleIdx="1" presStyleCnt="3">
        <dgm:presLayoutVars>
          <dgm:bulletEnabled val="1"/>
        </dgm:presLayoutVars>
      </dgm:prSet>
      <dgm:spPr/>
    </dgm:pt>
    <dgm:pt modelId="{C79F9415-400D-4FD5-86A2-8D789FB80118}" type="pres">
      <dgm:prSet presAssocID="{BC179474-FCAE-4847-BA57-37233D0A4D5C}" presName="spaceBetweenRectangles" presStyleCnt="0"/>
      <dgm:spPr/>
    </dgm:pt>
    <dgm:pt modelId="{BB4E52AF-C422-41D7-AA98-86C04FA34148}" type="pres">
      <dgm:prSet presAssocID="{B903897C-323A-45FB-A081-7674BDA31C40}" presName="parentLin" presStyleCnt="0"/>
      <dgm:spPr/>
    </dgm:pt>
    <dgm:pt modelId="{20101CA2-0BD8-48ED-8EA8-74624C702CBC}" type="pres">
      <dgm:prSet presAssocID="{B903897C-323A-45FB-A081-7674BDA31C40}" presName="parentLeftMargin" presStyleLbl="node1" presStyleIdx="1" presStyleCnt="3"/>
      <dgm:spPr/>
    </dgm:pt>
    <dgm:pt modelId="{FC74C6C9-D3FB-4801-830E-499B6AABF09A}" type="pres">
      <dgm:prSet presAssocID="{B903897C-323A-45FB-A081-7674BDA31C40}" presName="parentText" presStyleLbl="node1" presStyleIdx="2" presStyleCnt="3">
        <dgm:presLayoutVars>
          <dgm:chMax val="0"/>
          <dgm:bulletEnabled val="1"/>
        </dgm:presLayoutVars>
      </dgm:prSet>
      <dgm:spPr/>
    </dgm:pt>
    <dgm:pt modelId="{0B8F53EF-565D-47DF-B4F3-7E4904F2400E}" type="pres">
      <dgm:prSet presAssocID="{B903897C-323A-45FB-A081-7674BDA31C40}" presName="negativeSpace" presStyleCnt="0"/>
      <dgm:spPr/>
    </dgm:pt>
    <dgm:pt modelId="{537A1CA6-C6D5-4BE2-BCF1-CB8EB17E0215}" type="pres">
      <dgm:prSet presAssocID="{B903897C-323A-45FB-A081-7674BDA31C40}" presName="childText" presStyleLbl="conFgAcc1" presStyleIdx="2" presStyleCnt="3">
        <dgm:presLayoutVars>
          <dgm:bulletEnabled val="1"/>
        </dgm:presLayoutVars>
      </dgm:prSet>
      <dgm:spPr/>
    </dgm:pt>
  </dgm:ptLst>
  <dgm:cxnLst>
    <dgm:cxn modelId="{24D93A02-0505-4493-AF59-8B91418F0BAC}" srcId="{74146C21-3422-453F-8C54-42EDB97FC386}" destId="{14D05D8B-C29C-492D-B78C-E3EC4D6D3E6D}" srcOrd="0" destOrd="0" parTransId="{5C1D6988-12FC-47DC-B7BD-481E04EA54F1}" sibTransId="{17EA8A7F-1223-489F-82C7-9CE3B8266725}"/>
    <dgm:cxn modelId="{F88B2C13-8424-4497-9D1B-E2858BA1F418}" type="presOf" srcId="{B903897C-323A-45FB-A081-7674BDA31C40}" destId="{20101CA2-0BD8-48ED-8EA8-74624C702CBC}" srcOrd="0" destOrd="0" presId="urn:microsoft.com/office/officeart/2005/8/layout/list1"/>
    <dgm:cxn modelId="{6887553F-AF86-422B-8552-DC4DAE9267F8}" type="presOf" srcId="{B903897C-323A-45FB-A081-7674BDA31C40}" destId="{FC74C6C9-D3FB-4801-830E-499B6AABF09A}" srcOrd="1" destOrd="0" presId="urn:microsoft.com/office/officeart/2005/8/layout/list1"/>
    <dgm:cxn modelId="{3BC54E5E-FA00-4901-B9D3-41793CF9DDA9}" type="presOf" srcId="{14D05D8B-C29C-492D-B78C-E3EC4D6D3E6D}" destId="{16075B04-D92F-4C3F-BC17-9151E998ABBA}" srcOrd="0" destOrd="0" presId="urn:microsoft.com/office/officeart/2005/8/layout/list1"/>
    <dgm:cxn modelId="{6BB14A63-2421-448C-BFBB-D3F468B3473D}" type="presOf" srcId="{74146C21-3422-453F-8C54-42EDB97FC386}" destId="{ED034299-0898-4743-9522-A24B09C0F852}" srcOrd="0" destOrd="0" presId="urn:microsoft.com/office/officeart/2005/8/layout/list1"/>
    <dgm:cxn modelId="{5E4A9B59-CCBA-4181-9775-6C87B20B2F9B}" type="presOf" srcId="{14D05D8B-C29C-492D-B78C-E3EC4D6D3E6D}" destId="{21FB0531-D6C2-4A72-AFDE-A2FF27524682}" srcOrd="1" destOrd="0" presId="urn:microsoft.com/office/officeart/2005/8/layout/list1"/>
    <dgm:cxn modelId="{E4AD5281-A427-40B4-94E2-2F79C2934A18}" type="presOf" srcId="{E08F4535-B1C6-4B15-9D5E-0E91498F74D5}" destId="{1ADA0FA5-EF97-4686-9DAA-E2053136C3BA}" srcOrd="1" destOrd="0" presId="urn:microsoft.com/office/officeart/2005/8/layout/list1"/>
    <dgm:cxn modelId="{263218BB-AB98-4BD4-902D-E9D5094E86E1}" srcId="{74146C21-3422-453F-8C54-42EDB97FC386}" destId="{B903897C-323A-45FB-A081-7674BDA31C40}" srcOrd="2" destOrd="0" parTransId="{16A9C4DE-B29D-4D17-94C1-819B9931A622}" sibTransId="{6BC69950-E791-4FD9-BEC3-A47D26563126}"/>
    <dgm:cxn modelId="{508D4AD7-9475-4ADC-8A99-2459A4C2AFD7}" srcId="{74146C21-3422-453F-8C54-42EDB97FC386}" destId="{E08F4535-B1C6-4B15-9D5E-0E91498F74D5}" srcOrd="1" destOrd="0" parTransId="{312AC523-A6D3-4684-8DFE-B5437BE37781}" sibTransId="{BC179474-FCAE-4847-BA57-37233D0A4D5C}"/>
    <dgm:cxn modelId="{1D8F75F3-1CE9-48A2-872B-0F10F4308542}" type="presOf" srcId="{E08F4535-B1C6-4B15-9D5E-0E91498F74D5}" destId="{F970FC36-16C8-439A-857C-A3D33031F12A}" srcOrd="0" destOrd="0" presId="urn:microsoft.com/office/officeart/2005/8/layout/list1"/>
    <dgm:cxn modelId="{5B3CB08D-CB9C-460C-980C-4B96D9F5DBDE}" type="presParOf" srcId="{ED034299-0898-4743-9522-A24B09C0F852}" destId="{82796FF5-F8A2-4C1F-A6AB-B84C4CA0A89F}" srcOrd="0" destOrd="0" presId="urn:microsoft.com/office/officeart/2005/8/layout/list1"/>
    <dgm:cxn modelId="{AF645CAC-4A3A-41CB-9C65-B718DC5FD064}" type="presParOf" srcId="{82796FF5-F8A2-4C1F-A6AB-B84C4CA0A89F}" destId="{16075B04-D92F-4C3F-BC17-9151E998ABBA}" srcOrd="0" destOrd="0" presId="urn:microsoft.com/office/officeart/2005/8/layout/list1"/>
    <dgm:cxn modelId="{5746D189-90F2-4B02-AE60-8382CA4C2B16}" type="presParOf" srcId="{82796FF5-F8A2-4C1F-A6AB-B84C4CA0A89F}" destId="{21FB0531-D6C2-4A72-AFDE-A2FF27524682}" srcOrd="1" destOrd="0" presId="urn:microsoft.com/office/officeart/2005/8/layout/list1"/>
    <dgm:cxn modelId="{BEE729FB-3B38-472E-8BBA-2BC19EBE1F6E}" type="presParOf" srcId="{ED034299-0898-4743-9522-A24B09C0F852}" destId="{2ABD0CFE-5FA1-4656-A4B8-8D542883CCBF}" srcOrd="1" destOrd="0" presId="urn:microsoft.com/office/officeart/2005/8/layout/list1"/>
    <dgm:cxn modelId="{FCDB4E58-BE3A-4C62-9BAC-4981F670505E}" type="presParOf" srcId="{ED034299-0898-4743-9522-A24B09C0F852}" destId="{C6890FBF-72AA-4F17-B345-BCFB7A7E6261}" srcOrd="2" destOrd="0" presId="urn:microsoft.com/office/officeart/2005/8/layout/list1"/>
    <dgm:cxn modelId="{A87A6B30-1F75-4289-A73D-AE428EF71913}" type="presParOf" srcId="{ED034299-0898-4743-9522-A24B09C0F852}" destId="{166C43CB-596B-4114-B615-9CF44D445756}" srcOrd="3" destOrd="0" presId="urn:microsoft.com/office/officeart/2005/8/layout/list1"/>
    <dgm:cxn modelId="{E8D8AD69-4D9A-4753-B8BE-DDD8E662D841}" type="presParOf" srcId="{ED034299-0898-4743-9522-A24B09C0F852}" destId="{D94B0FA3-110F-49DE-B28E-750040D94D80}" srcOrd="4" destOrd="0" presId="urn:microsoft.com/office/officeart/2005/8/layout/list1"/>
    <dgm:cxn modelId="{8EE74AA7-9480-4398-861D-6130B1E57799}" type="presParOf" srcId="{D94B0FA3-110F-49DE-B28E-750040D94D80}" destId="{F970FC36-16C8-439A-857C-A3D33031F12A}" srcOrd="0" destOrd="0" presId="urn:microsoft.com/office/officeart/2005/8/layout/list1"/>
    <dgm:cxn modelId="{831AD000-F2FA-444D-AC10-203844DDD1FC}" type="presParOf" srcId="{D94B0FA3-110F-49DE-B28E-750040D94D80}" destId="{1ADA0FA5-EF97-4686-9DAA-E2053136C3BA}" srcOrd="1" destOrd="0" presId="urn:microsoft.com/office/officeart/2005/8/layout/list1"/>
    <dgm:cxn modelId="{391609D7-E231-4D9C-8D74-924938A1A629}" type="presParOf" srcId="{ED034299-0898-4743-9522-A24B09C0F852}" destId="{B46F7D37-A0E6-426E-9FF0-1C81D117CE26}" srcOrd="5" destOrd="0" presId="urn:microsoft.com/office/officeart/2005/8/layout/list1"/>
    <dgm:cxn modelId="{B398AA6F-BFA1-4BC4-8C20-F2EF2F634049}" type="presParOf" srcId="{ED034299-0898-4743-9522-A24B09C0F852}" destId="{94A2E2DE-7770-480D-A176-1D41E9F43A62}" srcOrd="6" destOrd="0" presId="urn:microsoft.com/office/officeart/2005/8/layout/list1"/>
    <dgm:cxn modelId="{A01B639B-FD9A-4AA5-8D00-7705C7024091}" type="presParOf" srcId="{ED034299-0898-4743-9522-A24B09C0F852}" destId="{C79F9415-400D-4FD5-86A2-8D789FB80118}" srcOrd="7" destOrd="0" presId="urn:microsoft.com/office/officeart/2005/8/layout/list1"/>
    <dgm:cxn modelId="{67C810C9-3921-41B3-B0AD-D42F98290964}" type="presParOf" srcId="{ED034299-0898-4743-9522-A24B09C0F852}" destId="{BB4E52AF-C422-41D7-AA98-86C04FA34148}" srcOrd="8" destOrd="0" presId="urn:microsoft.com/office/officeart/2005/8/layout/list1"/>
    <dgm:cxn modelId="{55483F53-3702-4231-A3B0-96BC868E8E59}" type="presParOf" srcId="{BB4E52AF-C422-41D7-AA98-86C04FA34148}" destId="{20101CA2-0BD8-48ED-8EA8-74624C702CBC}" srcOrd="0" destOrd="0" presId="urn:microsoft.com/office/officeart/2005/8/layout/list1"/>
    <dgm:cxn modelId="{B86551DF-0246-44D3-B706-8A7F03BE6A01}" type="presParOf" srcId="{BB4E52AF-C422-41D7-AA98-86C04FA34148}" destId="{FC74C6C9-D3FB-4801-830E-499B6AABF09A}" srcOrd="1" destOrd="0" presId="urn:microsoft.com/office/officeart/2005/8/layout/list1"/>
    <dgm:cxn modelId="{16C6183A-D147-4A2B-A164-F6BCD4C20077}" type="presParOf" srcId="{ED034299-0898-4743-9522-A24B09C0F852}" destId="{0B8F53EF-565D-47DF-B4F3-7E4904F2400E}" srcOrd="9" destOrd="0" presId="urn:microsoft.com/office/officeart/2005/8/layout/list1"/>
    <dgm:cxn modelId="{D15D6D72-F906-44D7-81E8-A9E0F8265AF6}" type="presParOf" srcId="{ED034299-0898-4743-9522-A24B09C0F852}" destId="{537A1CA6-C6D5-4BE2-BCF1-CB8EB17E021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B7BBE50-3AAC-44BC-8171-8B8E63B15933}" type="doc">
      <dgm:prSet loTypeId="urn:microsoft.com/office/officeart/2005/8/layout/hierarchy3" loCatId="hierarchy" qsTypeId="urn:microsoft.com/office/officeart/2005/8/quickstyle/simple1" qsCatId="simple" csTypeId="urn:microsoft.com/office/officeart/2005/8/colors/colorful4" csCatId="colorful" phldr="1"/>
      <dgm:spPr/>
      <dgm:t>
        <a:bodyPr/>
        <a:lstStyle/>
        <a:p>
          <a:endParaRPr lang="en-US"/>
        </a:p>
      </dgm:t>
    </dgm:pt>
    <dgm:pt modelId="{62A60431-C59C-484D-B1F1-933DD6AE3009}">
      <dgm:prSet phldrT="[Text]"/>
      <dgm:spPr/>
      <dgm:t>
        <a:bodyPr/>
        <a:lstStyle/>
        <a:p>
          <a:r>
            <a:rPr lang="en-US" dirty="0"/>
            <a:t>Classification/Hazard determination</a:t>
          </a:r>
        </a:p>
      </dgm:t>
    </dgm:pt>
    <dgm:pt modelId="{8F5B5210-7F8F-4DB5-8115-3006BB10DB42}" type="parTrans" cxnId="{C7BAA696-22F0-4848-BB1B-157D82C5F8A4}">
      <dgm:prSet/>
      <dgm:spPr/>
      <dgm:t>
        <a:bodyPr/>
        <a:lstStyle/>
        <a:p>
          <a:endParaRPr lang="en-US"/>
        </a:p>
      </dgm:t>
    </dgm:pt>
    <dgm:pt modelId="{8C1C9FE7-9D26-4349-BC5B-47949F8C71B8}" type="sibTrans" cxnId="{C7BAA696-22F0-4848-BB1B-157D82C5F8A4}">
      <dgm:prSet/>
      <dgm:spPr/>
      <dgm:t>
        <a:bodyPr/>
        <a:lstStyle/>
        <a:p>
          <a:endParaRPr lang="en-US"/>
        </a:p>
      </dgm:t>
    </dgm:pt>
    <dgm:pt modelId="{D84FD764-1ADF-40E2-9776-E5193427C139}">
      <dgm:prSet phldrT="[Text]"/>
      <dgm:spPr/>
      <dgm:t>
        <a:bodyPr/>
        <a:lstStyle/>
        <a:p>
          <a:r>
            <a:rPr lang="en-US" dirty="0"/>
            <a:t>IARC</a:t>
          </a:r>
        </a:p>
      </dgm:t>
    </dgm:pt>
    <dgm:pt modelId="{CAD91EC3-B5C5-4FEF-96D6-E97285D76113}" type="parTrans" cxnId="{61B80FED-F4A5-41F0-8B73-27C7B069385A}">
      <dgm:prSet/>
      <dgm:spPr/>
      <dgm:t>
        <a:bodyPr/>
        <a:lstStyle/>
        <a:p>
          <a:endParaRPr lang="en-US"/>
        </a:p>
      </dgm:t>
    </dgm:pt>
    <dgm:pt modelId="{8C3276A6-F20A-4AE9-923F-15C866FF058F}" type="sibTrans" cxnId="{61B80FED-F4A5-41F0-8B73-27C7B069385A}">
      <dgm:prSet/>
      <dgm:spPr/>
      <dgm:t>
        <a:bodyPr/>
        <a:lstStyle/>
        <a:p>
          <a:endParaRPr lang="en-US"/>
        </a:p>
      </dgm:t>
    </dgm:pt>
    <dgm:pt modelId="{5F68ACD2-34C7-4DE5-954F-1FA6535D6BFD}">
      <dgm:prSet phldrT="[Text]"/>
      <dgm:spPr/>
      <dgm:t>
        <a:bodyPr/>
        <a:lstStyle/>
        <a:p>
          <a:r>
            <a:rPr lang="en-US" dirty="0"/>
            <a:t>US NTP </a:t>
          </a:r>
          <a:r>
            <a:rPr lang="en-US" dirty="0" err="1"/>
            <a:t>RoC</a:t>
          </a:r>
          <a:endParaRPr lang="en-US" dirty="0"/>
        </a:p>
      </dgm:t>
    </dgm:pt>
    <dgm:pt modelId="{030B25E1-68F0-41E8-8920-81610E0561C9}" type="parTrans" cxnId="{3EB18E55-347D-4205-A0ED-163BE0969006}">
      <dgm:prSet/>
      <dgm:spPr/>
      <dgm:t>
        <a:bodyPr/>
        <a:lstStyle/>
        <a:p>
          <a:endParaRPr lang="en-US"/>
        </a:p>
      </dgm:t>
    </dgm:pt>
    <dgm:pt modelId="{9CBECBB6-C1D9-4F41-9D30-D6C48D4A1249}" type="sibTrans" cxnId="{3EB18E55-347D-4205-A0ED-163BE0969006}">
      <dgm:prSet/>
      <dgm:spPr/>
      <dgm:t>
        <a:bodyPr/>
        <a:lstStyle/>
        <a:p>
          <a:endParaRPr lang="en-US"/>
        </a:p>
      </dgm:t>
    </dgm:pt>
    <dgm:pt modelId="{E7CB8CA0-823F-4F3D-A948-B3B3D929F706}">
      <dgm:prSet phldrT="[Text]"/>
      <dgm:spPr/>
      <dgm:t>
        <a:bodyPr/>
        <a:lstStyle/>
        <a:p>
          <a:r>
            <a:rPr lang="en-US" dirty="0"/>
            <a:t>US ATSDR</a:t>
          </a:r>
        </a:p>
      </dgm:t>
    </dgm:pt>
    <dgm:pt modelId="{3C74469D-1CA4-4ADB-B369-3420DAC0E00D}" type="parTrans" cxnId="{08D97240-BF10-46C5-AF9F-FA1930FA9E59}">
      <dgm:prSet/>
      <dgm:spPr/>
      <dgm:t>
        <a:bodyPr/>
        <a:lstStyle/>
        <a:p>
          <a:endParaRPr lang="en-US"/>
        </a:p>
      </dgm:t>
    </dgm:pt>
    <dgm:pt modelId="{7B7DDAC8-BD07-4E1F-996F-D54BF1B12852}" type="sibTrans" cxnId="{08D97240-BF10-46C5-AF9F-FA1930FA9E59}">
      <dgm:prSet/>
      <dgm:spPr/>
      <dgm:t>
        <a:bodyPr/>
        <a:lstStyle/>
        <a:p>
          <a:endParaRPr lang="en-US"/>
        </a:p>
      </dgm:t>
    </dgm:pt>
    <dgm:pt modelId="{6DA1FE36-CC7A-477B-8969-27BA60DCEC91}">
      <dgm:prSet phldrT="[Text]"/>
      <dgm:spPr/>
      <dgm:t>
        <a:bodyPr/>
        <a:lstStyle/>
        <a:p>
          <a:r>
            <a:rPr lang="en-US" dirty="0"/>
            <a:t>Risk assessment</a:t>
          </a:r>
        </a:p>
      </dgm:t>
    </dgm:pt>
    <dgm:pt modelId="{E6447736-2C3F-4204-B04D-F010A446852E}" type="parTrans" cxnId="{557792E6-690E-40CF-88FF-CC0FF06D36FA}">
      <dgm:prSet/>
      <dgm:spPr/>
      <dgm:t>
        <a:bodyPr/>
        <a:lstStyle/>
        <a:p>
          <a:endParaRPr lang="en-US"/>
        </a:p>
      </dgm:t>
    </dgm:pt>
    <dgm:pt modelId="{6B2436C9-44E8-4EF2-9EC0-6DF6BCB3B970}" type="sibTrans" cxnId="{557792E6-690E-40CF-88FF-CC0FF06D36FA}">
      <dgm:prSet/>
      <dgm:spPr/>
      <dgm:t>
        <a:bodyPr/>
        <a:lstStyle/>
        <a:p>
          <a:endParaRPr lang="en-US"/>
        </a:p>
      </dgm:t>
    </dgm:pt>
    <dgm:pt modelId="{A2CC649B-7BD9-4820-95BB-07C84F5DAB2E}">
      <dgm:prSet phldrT="[Text]"/>
      <dgm:spPr/>
      <dgm:t>
        <a:bodyPr/>
        <a:lstStyle/>
        <a:p>
          <a:r>
            <a:rPr lang="en-US" dirty="0"/>
            <a:t>Workplace restrictions</a:t>
          </a:r>
        </a:p>
      </dgm:t>
    </dgm:pt>
    <dgm:pt modelId="{A8A08C55-CAFC-420C-9E7B-286DA6B7620D}" type="parTrans" cxnId="{80365893-B6D9-45CE-BAB0-057ACB4D4643}">
      <dgm:prSet/>
      <dgm:spPr/>
      <dgm:t>
        <a:bodyPr/>
        <a:lstStyle/>
        <a:p>
          <a:endParaRPr lang="en-US"/>
        </a:p>
      </dgm:t>
    </dgm:pt>
    <dgm:pt modelId="{A64CB8C4-6EC8-4F25-99B1-54C60407F697}" type="sibTrans" cxnId="{80365893-B6D9-45CE-BAB0-057ACB4D4643}">
      <dgm:prSet/>
      <dgm:spPr/>
      <dgm:t>
        <a:bodyPr/>
        <a:lstStyle/>
        <a:p>
          <a:endParaRPr lang="en-US"/>
        </a:p>
      </dgm:t>
    </dgm:pt>
    <dgm:pt modelId="{2AEC0EB6-E2A6-4D16-990F-2440EAB6CC9B}">
      <dgm:prSet phldrT="[Text]"/>
      <dgm:spPr/>
      <dgm:t>
        <a:bodyPr/>
        <a:lstStyle/>
        <a:p>
          <a:r>
            <a:rPr lang="en-US" dirty="0"/>
            <a:t>Product restrictions</a:t>
          </a:r>
        </a:p>
      </dgm:t>
    </dgm:pt>
    <dgm:pt modelId="{AC181509-21C0-4160-BC0E-96A8C716D8AF}" type="parTrans" cxnId="{100EB81B-C244-46D8-B6CC-B839B49229C3}">
      <dgm:prSet/>
      <dgm:spPr/>
      <dgm:t>
        <a:bodyPr/>
        <a:lstStyle/>
        <a:p>
          <a:endParaRPr lang="en-US"/>
        </a:p>
      </dgm:t>
    </dgm:pt>
    <dgm:pt modelId="{759BA2E2-1F7D-4573-B696-DFB575A5EEC5}" type="sibTrans" cxnId="{100EB81B-C244-46D8-B6CC-B839B49229C3}">
      <dgm:prSet/>
      <dgm:spPr/>
      <dgm:t>
        <a:bodyPr/>
        <a:lstStyle/>
        <a:p>
          <a:endParaRPr lang="en-US"/>
        </a:p>
      </dgm:t>
    </dgm:pt>
    <dgm:pt modelId="{3014788D-0CCC-441C-9BB0-2F344C37365F}">
      <dgm:prSet phldrT="[Text]"/>
      <dgm:spPr/>
      <dgm:t>
        <a:bodyPr/>
        <a:lstStyle/>
        <a:p>
          <a:r>
            <a:rPr lang="en-US" dirty="0"/>
            <a:t>EU-REACH</a:t>
          </a:r>
        </a:p>
      </dgm:t>
    </dgm:pt>
    <dgm:pt modelId="{A3544D24-D3C7-4E3B-A1DC-25D51ACD00AE}" type="parTrans" cxnId="{C5184565-C623-4AD7-9F18-D9521D3D3246}">
      <dgm:prSet/>
      <dgm:spPr/>
      <dgm:t>
        <a:bodyPr/>
        <a:lstStyle/>
        <a:p>
          <a:endParaRPr lang="en-US"/>
        </a:p>
      </dgm:t>
    </dgm:pt>
    <dgm:pt modelId="{2BBF0DBD-CCDF-4210-977F-A2F54BDFC379}" type="sibTrans" cxnId="{C5184565-C623-4AD7-9F18-D9521D3D3246}">
      <dgm:prSet/>
      <dgm:spPr/>
      <dgm:t>
        <a:bodyPr/>
        <a:lstStyle/>
        <a:p>
          <a:endParaRPr lang="en-US"/>
        </a:p>
      </dgm:t>
    </dgm:pt>
    <dgm:pt modelId="{30B51A5E-9FB2-4E4C-BCB7-3BC4E5C76D45}">
      <dgm:prSet phldrT="[Text]"/>
      <dgm:spPr/>
      <dgm:t>
        <a:bodyPr/>
        <a:lstStyle/>
        <a:p>
          <a:r>
            <a:rPr lang="en-US" dirty="0"/>
            <a:t>Canada</a:t>
          </a:r>
        </a:p>
      </dgm:t>
    </dgm:pt>
    <dgm:pt modelId="{41859D9F-57A0-4F17-9086-BFBA3B015797}" type="parTrans" cxnId="{4AB922E6-48F8-43AC-B591-B2402BDA610C}">
      <dgm:prSet/>
      <dgm:spPr/>
      <dgm:t>
        <a:bodyPr/>
        <a:lstStyle/>
        <a:p>
          <a:endParaRPr lang="en-US"/>
        </a:p>
      </dgm:t>
    </dgm:pt>
    <dgm:pt modelId="{E0D29161-438A-4611-B49D-808E858FD0D0}" type="sibTrans" cxnId="{4AB922E6-48F8-43AC-B591-B2402BDA610C}">
      <dgm:prSet/>
      <dgm:spPr/>
      <dgm:t>
        <a:bodyPr/>
        <a:lstStyle/>
        <a:p>
          <a:endParaRPr lang="en-US"/>
        </a:p>
      </dgm:t>
    </dgm:pt>
    <dgm:pt modelId="{1B1E2D4C-5D6E-4CC4-8960-11FC4D4658AA}">
      <dgm:prSet phldrT="[Text]"/>
      <dgm:spPr/>
      <dgm:t>
        <a:bodyPr/>
        <a:lstStyle/>
        <a:p>
          <a:r>
            <a:rPr lang="en-US" dirty="0"/>
            <a:t>US ACGIH</a:t>
          </a:r>
        </a:p>
      </dgm:t>
    </dgm:pt>
    <dgm:pt modelId="{33152797-B895-4F7B-AB29-C6D31F888C44}" type="parTrans" cxnId="{D7190EFA-A91F-4761-A473-1C471BF5333C}">
      <dgm:prSet/>
      <dgm:spPr/>
      <dgm:t>
        <a:bodyPr/>
        <a:lstStyle/>
        <a:p>
          <a:endParaRPr lang="en-US"/>
        </a:p>
      </dgm:t>
    </dgm:pt>
    <dgm:pt modelId="{5B2052F1-947E-4863-8C3A-A2C2FAB75F40}" type="sibTrans" cxnId="{D7190EFA-A91F-4761-A473-1C471BF5333C}">
      <dgm:prSet/>
      <dgm:spPr/>
      <dgm:t>
        <a:bodyPr/>
        <a:lstStyle/>
        <a:p>
          <a:endParaRPr lang="en-US"/>
        </a:p>
      </dgm:t>
    </dgm:pt>
    <dgm:pt modelId="{1C9F5949-0828-4B0A-B57C-3B2523161913}">
      <dgm:prSet phldrT="[Text]"/>
      <dgm:spPr/>
      <dgm:t>
        <a:bodyPr/>
        <a:lstStyle/>
        <a:p>
          <a:r>
            <a:rPr lang="en-US" dirty="0"/>
            <a:t>EU-RoHS</a:t>
          </a:r>
        </a:p>
      </dgm:t>
    </dgm:pt>
    <dgm:pt modelId="{96C47191-515F-436A-A072-9F86E309D4FE}" type="parTrans" cxnId="{90E46449-AD6C-4FAF-B18C-0AFD52E79367}">
      <dgm:prSet/>
      <dgm:spPr/>
      <dgm:t>
        <a:bodyPr/>
        <a:lstStyle/>
        <a:p>
          <a:endParaRPr lang="en-US"/>
        </a:p>
      </dgm:t>
    </dgm:pt>
    <dgm:pt modelId="{E29ABBC3-A7EB-461F-B639-F7CF36C5A25E}" type="sibTrans" cxnId="{90E46449-AD6C-4FAF-B18C-0AFD52E79367}">
      <dgm:prSet/>
      <dgm:spPr/>
      <dgm:t>
        <a:bodyPr/>
        <a:lstStyle/>
        <a:p>
          <a:endParaRPr lang="en-US"/>
        </a:p>
      </dgm:t>
    </dgm:pt>
    <dgm:pt modelId="{AFFB2E97-A091-4CD1-BDD9-87B44C2E2FA4}">
      <dgm:prSet phldrT="[Text]"/>
      <dgm:spPr/>
      <dgm:t>
        <a:bodyPr/>
        <a:lstStyle/>
        <a:p>
          <a:r>
            <a:rPr lang="en-US" dirty="0" err="1"/>
            <a:t>Oekotex</a:t>
          </a:r>
          <a:endParaRPr lang="en-US" dirty="0"/>
        </a:p>
      </dgm:t>
    </dgm:pt>
    <dgm:pt modelId="{90453577-9EF5-4483-9B9B-4D0F40DB633A}" type="parTrans" cxnId="{A4525F2F-91FC-454A-9E9D-9101EBEC8C32}">
      <dgm:prSet/>
      <dgm:spPr/>
      <dgm:t>
        <a:bodyPr/>
        <a:lstStyle/>
        <a:p>
          <a:endParaRPr lang="en-US"/>
        </a:p>
      </dgm:t>
    </dgm:pt>
    <dgm:pt modelId="{D906BE54-3921-403E-8C65-0E7B081F810C}" type="sibTrans" cxnId="{A4525F2F-91FC-454A-9E9D-9101EBEC8C32}">
      <dgm:prSet/>
      <dgm:spPr/>
      <dgm:t>
        <a:bodyPr/>
        <a:lstStyle/>
        <a:p>
          <a:endParaRPr lang="en-US"/>
        </a:p>
      </dgm:t>
    </dgm:pt>
    <dgm:pt modelId="{8DFDED44-D124-4C9C-81B1-EE206F03F2FB}" type="pres">
      <dgm:prSet presAssocID="{5B7BBE50-3AAC-44BC-8171-8B8E63B15933}" presName="diagram" presStyleCnt="0">
        <dgm:presLayoutVars>
          <dgm:chPref val="1"/>
          <dgm:dir/>
          <dgm:animOne val="branch"/>
          <dgm:animLvl val="lvl"/>
          <dgm:resizeHandles/>
        </dgm:presLayoutVars>
      </dgm:prSet>
      <dgm:spPr/>
    </dgm:pt>
    <dgm:pt modelId="{8ABFC7D5-61E6-4771-A3E3-F9A544F17C71}" type="pres">
      <dgm:prSet presAssocID="{62A60431-C59C-484D-B1F1-933DD6AE3009}" presName="root" presStyleCnt="0"/>
      <dgm:spPr/>
    </dgm:pt>
    <dgm:pt modelId="{F085835D-24E5-433A-981A-53A770E818BF}" type="pres">
      <dgm:prSet presAssocID="{62A60431-C59C-484D-B1F1-933DD6AE3009}" presName="rootComposite" presStyleCnt="0"/>
      <dgm:spPr/>
    </dgm:pt>
    <dgm:pt modelId="{8D07FBA5-6BE0-4C4A-A3B7-3E3218B68D72}" type="pres">
      <dgm:prSet presAssocID="{62A60431-C59C-484D-B1F1-933DD6AE3009}" presName="rootText" presStyleLbl="node1" presStyleIdx="0" presStyleCnt="4"/>
      <dgm:spPr/>
    </dgm:pt>
    <dgm:pt modelId="{60538F8F-E722-445E-B009-A88A8C0327A4}" type="pres">
      <dgm:prSet presAssocID="{62A60431-C59C-484D-B1F1-933DD6AE3009}" presName="rootConnector" presStyleLbl="node1" presStyleIdx="0" presStyleCnt="4"/>
      <dgm:spPr/>
    </dgm:pt>
    <dgm:pt modelId="{798A55D0-FF30-4185-9F7D-CF2B6BE6FC86}" type="pres">
      <dgm:prSet presAssocID="{62A60431-C59C-484D-B1F1-933DD6AE3009}" presName="childShape" presStyleCnt="0"/>
      <dgm:spPr/>
    </dgm:pt>
    <dgm:pt modelId="{4EF28D1C-D535-4AE9-A831-4531B06F2D92}" type="pres">
      <dgm:prSet presAssocID="{CAD91EC3-B5C5-4FEF-96D6-E97285D76113}" presName="Name13" presStyleLbl="parChTrans1D2" presStyleIdx="0" presStyleCnt="8"/>
      <dgm:spPr/>
    </dgm:pt>
    <dgm:pt modelId="{DEA7926D-5D24-4A34-AD10-05D0CFE5CBD8}" type="pres">
      <dgm:prSet presAssocID="{D84FD764-1ADF-40E2-9776-E5193427C139}" presName="childText" presStyleLbl="bgAcc1" presStyleIdx="0" presStyleCnt="8">
        <dgm:presLayoutVars>
          <dgm:bulletEnabled val="1"/>
        </dgm:presLayoutVars>
      </dgm:prSet>
      <dgm:spPr/>
    </dgm:pt>
    <dgm:pt modelId="{0DE6E094-B52F-48BB-8036-3754A2983F71}" type="pres">
      <dgm:prSet presAssocID="{030B25E1-68F0-41E8-8920-81610E0561C9}" presName="Name13" presStyleLbl="parChTrans1D2" presStyleIdx="1" presStyleCnt="8"/>
      <dgm:spPr/>
    </dgm:pt>
    <dgm:pt modelId="{1848BC89-7114-4862-9A15-FAFCE93DDAC7}" type="pres">
      <dgm:prSet presAssocID="{5F68ACD2-34C7-4DE5-954F-1FA6535D6BFD}" presName="childText" presStyleLbl="bgAcc1" presStyleIdx="1" presStyleCnt="8">
        <dgm:presLayoutVars>
          <dgm:bulletEnabled val="1"/>
        </dgm:presLayoutVars>
      </dgm:prSet>
      <dgm:spPr/>
    </dgm:pt>
    <dgm:pt modelId="{3A75A06A-3325-4C52-B5CB-00CF3938D48D}" type="pres">
      <dgm:prSet presAssocID="{3C74469D-1CA4-4ADB-B369-3420DAC0E00D}" presName="Name13" presStyleLbl="parChTrans1D2" presStyleIdx="2" presStyleCnt="8"/>
      <dgm:spPr/>
    </dgm:pt>
    <dgm:pt modelId="{70695995-98D1-4654-87CB-BBAF59A3BC89}" type="pres">
      <dgm:prSet presAssocID="{E7CB8CA0-823F-4F3D-A948-B3B3D929F706}" presName="childText" presStyleLbl="bgAcc1" presStyleIdx="2" presStyleCnt="8">
        <dgm:presLayoutVars>
          <dgm:bulletEnabled val="1"/>
        </dgm:presLayoutVars>
      </dgm:prSet>
      <dgm:spPr/>
    </dgm:pt>
    <dgm:pt modelId="{1145C3F8-E325-4032-AC96-0EFB2B873A55}" type="pres">
      <dgm:prSet presAssocID="{6DA1FE36-CC7A-477B-8969-27BA60DCEC91}" presName="root" presStyleCnt="0"/>
      <dgm:spPr/>
    </dgm:pt>
    <dgm:pt modelId="{78D2E604-5D91-4A52-AACD-5788AC6D45E4}" type="pres">
      <dgm:prSet presAssocID="{6DA1FE36-CC7A-477B-8969-27BA60DCEC91}" presName="rootComposite" presStyleCnt="0"/>
      <dgm:spPr/>
    </dgm:pt>
    <dgm:pt modelId="{A673D028-9795-4826-AA9D-13D58161DF7D}" type="pres">
      <dgm:prSet presAssocID="{6DA1FE36-CC7A-477B-8969-27BA60DCEC91}" presName="rootText" presStyleLbl="node1" presStyleIdx="1" presStyleCnt="4"/>
      <dgm:spPr/>
    </dgm:pt>
    <dgm:pt modelId="{52EC3421-F9D0-43CF-BBC3-C512B2C3E2C3}" type="pres">
      <dgm:prSet presAssocID="{6DA1FE36-CC7A-477B-8969-27BA60DCEC91}" presName="rootConnector" presStyleLbl="node1" presStyleIdx="1" presStyleCnt="4"/>
      <dgm:spPr/>
    </dgm:pt>
    <dgm:pt modelId="{90071482-7717-4850-9D1D-409079B4BE45}" type="pres">
      <dgm:prSet presAssocID="{6DA1FE36-CC7A-477B-8969-27BA60DCEC91}" presName="childShape" presStyleCnt="0"/>
      <dgm:spPr/>
    </dgm:pt>
    <dgm:pt modelId="{56C9258F-D362-4746-B11D-5835CD638684}" type="pres">
      <dgm:prSet presAssocID="{A3544D24-D3C7-4E3B-A1DC-25D51ACD00AE}" presName="Name13" presStyleLbl="parChTrans1D2" presStyleIdx="3" presStyleCnt="8"/>
      <dgm:spPr/>
    </dgm:pt>
    <dgm:pt modelId="{9100D330-7E75-4E65-9355-136B0A276685}" type="pres">
      <dgm:prSet presAssocID="{3014788D-0CCC-441C-9BB0-2F344C37365F}" presName="childText" presStyleLbl="bgAcc1" presStyleIdx="3" presStyleCnt="8">
        <dgm:presLayoutVars>
          <dgm:bulletEnabled val="1"/>
        </dgm:presLayoutVars>
      </dgm:prSet>
      <dgm:spPr/>
    </dgm:pt>
    <dgm:pt modelId="{4C0E8317-8A34-4F37-8608-D433C27EAD52}" type="pres">
      <dgm:prSet presAssocID="{41859D9F-57A0-4F17-9086-BFBA3B015797}" presName="Name13" presStyleLbl="parChTrans1D2" presStyleIdx="4" presStyleCnt="8"/>
      <dgm:spPr/>
    </dgm:pt>
    <dgm:pt modelId="{9FFEAD05-0515-4D7F-9812-DF5BDDE3B921}" type="pres">
      <dgm:prSet presAssocID="{30B51A5E-9FB2-4E4C-BCB7-3BC4E5C76D45}" presName="childText" presStyleLbl="bgAcc1" presStyleIdx="4" presStyleCnt="8">
        <dgm:presLayoutVars>
          <dgm:bulletEnabled val="1"/>
        </dgm:presLayoutVars>
      </dgm:prSet>
      <dgm:spPr/>
    </dgm:pt>
    <dgm:pt modelId="{561CCB22-BACF-4E85-B33C-A467E80D6885}" type="pres">
      <dgm:prSet presAssocID="{A2CC649B-7BD9-4820-95BB-07C84F5DAB2E}" presName="root" presStyleCnt="0"/>
      <dgm:spPr/>
    </dgm:pt>
    <dgm:pt modelId="{2F9E1EE6-9833-41F6-AA7D-13118C21FDDE}" type="pres">
      <dgm:prSet presAssocID="{A2CC649B-7BD9-4820-95BB-07C84F5DAB2E}" presName="rootComposite" presStyleCnt="0"/>
      <dgm:spPr/>
    </dgm:pt>
    <dgm:pt modelId="{7DC0E350-77F6-4168-AF81-7FBC1D41CA04}" type="pres">
      <dgm:prSet presAssocID="{A2CC649B-7BD9-4820-95BB-07C84F5DAB2E}" presName="rootText" presStyleLbl="node1" presStyleIdx="2" presStyleCnt="4"/>
      <dgm:spPr/>
    </dgm:pt>
    <dgm:pt modelId="{360AF99C-647D-452D-B69F-C33E391E4B5B}" type="pres">
      <dgm:prSet presAssocID="{A2CC649B-7BD9-4820-95BB-07C84F5DAB2E}" presName="rootConnector" presStyleLbl="node1" presStyleIdx="2" presStyleCnt="4"/>
      <dgm:spPr/>
    </dgm:pt>
    <dgm:pt modelId="{8176D9FF-82BD-4DDB-8817-27F4E425C668}" type="pres">
      <dgm:prSet presAssocID="{A2CC649B-7BD9-4820-95BB-07C84F5DAB2E}" presName="childShape" presStyleCnt="0"/>
      <dgm:spPr/>
    </dgm:pt>
    <dgm:pt modelId="{950BC188-09D0-4E74-9739-7B45C073EFA0}" type="pres">
      <dgm:prSet presAssocID="{33152797-B895-4F7B-AB29-C6D31F888C44}" presName="Name13" presStyleLbl="parChTrans1D2" presStyleIdx="5" presStyleCnt="8"/>
      <dgm:spPr/>
    </dgm:pt>
    <dgm:pt modelId="{E20D3674-6560-4738-85F5-21F3447CD625}" type="pres">
      <dgm:prSet presAssocID="{1B1E2D4C-5D6E-4CC4-8960-11FC4D4658AA}" presName="childText" presStyleLbl="bgAcc1" presStyleIdx="5" presStyleCnt="8">
        <dgm:presLayoutVars>
          <dgm:bulletEnabled val="1"/>
        </dgm:presLayoutVars>
      </dgm:prSet>
      <dgm:spPr/>
    </dgm:pt>
    <dgm:pt modelId="{991795A9-4E82-44A1-A78B-747D7F9C5E26}" type="pres">
      <dgm:prSet presAssocID="{2AEC0EB6-E2A6-4D16-990F-2440EAB6CC9B}" presName="root" presStyleCnt="0"/>
      <dgm:spPr/>
    </dgm:pt>
    <dgm:pt modelId="{F560656E-4B53-467D-AFAC-F525EAB890C9}" type="pres">
      <dgm:prSet presAssocID="{2AEC0EB6-E2A6-4D16-990F-2440EAB6CC9B}" presName="rootComposite" presStyleCnt="0"/>
      <dgm:spPr/>
    </dgm:pt>
    <dgm:pt modelId="{F23531FB-6558-4F79-9176-D52843E9E403}" type="pres">
      <dgm:prSet presAssocID="{2AEC0EB6-E2A6-4D16-990F-2440EAB6CC9B}" presName="rootText" presStyleLbl="node1" presStyleIdx="3" presStyleCnt="4"/>
      <dgm:spPr/>
    </dgm:pt>
    <dgm:pt modelId="{C2B9C03E-EE20-47F3-ACED-CE7011A75F66}" type="pres">
      <dgm:prSet presAssocID="{2AEC0EB6-E2A6-4D16-990F-2440EAB6CC9B}" presName="rootConnector" presStyleLbl="node1" presStyleIdx="3" presStyleCnt="4"/>
      <dgm:spPr/>
    </dgm:pt>
    <dgm:pt modelId="{E69EAB6F-4FED-45D1-A14D-31BBFC1022BF}" type="pres">
      <dgm:prSet presAssocID="{2AEC0EB6-E2A6-4D16-990F-2440EAB6CC9B}" presName="childShape" presStyleCnt="0"/>
      <dgm:spPr/>
    </dgm:pt>
    <dgm:pt modelId="{528AF9AD-6FCD-4107-9C7A-0B9B33A07147}" type="pres">
      <dgm:prSet presAssocID="{96C47191-515F-436A-A072-9F86E309D4FE}" presName="Name13" presStyleLbl="parChTrans1D2" presStyleIdx="6" presStyleCnt="8"/>
      <dgm:spPr/>
    </dgm:pt>
    <dgm:pt modelId="{42EE5C3A-1B27-40C6-B0FC-0E1498C7FD30}" type="pres">
      <dgm:prSet presAssocID="{1C9F5949-0828-4B0A-B57C-3B2523161913}" presName="childText" presStyleLbl="bgAcc1" presStyleIdx="6" presStyleCnt="8">
        <dgm:presLayoutVars>
          <dgm:bulletEnabled val="1"/>
        </dgm:presLayoutVars>
      </dgm:prSet>
      <dgm:spPr/>
    </dgm:pt>
    <dgm:pt modelId="{A73E00C0-8683-4C1A-A7AF-EEB381CA7A1E}" type="pres">
      <dgm:prSet presAssocID="{90453577-9EF5-4483-9B9B-4D0F40DB633A}" presName="Name13" presStyleLbl="parChTrans1D2" presStyleIdx="7" presStyleCnt="8"/>
      <dgm:spPr/>
    </dgm:pt>
    <dgm:pt modelId="{8C3711E6-9CA8-4137-A454-E3DDC875F9CA}" type="pres">
      <dgm:prSet presAssocID="{AFFB2E97-A091-4CD1-BDD9-87B44C2E2FA4}" presName="childText" presStyleLbl="bgAcc1" presStyleIdx="7" presStyleCnt="8">
        <dgm:presLayoutVars>
          <dgm:bulletEnabled val="1"/>
        </dgm:presLayoutVars>
      </dgm:prSet>
      <dgm:spPr/>
    </dgm:pt>
  </dgm:ptLst>
  <dgm:cxnLst>
    <dgm:cxn modelId="{16EBA504-0B1C-41C3-9A98-773DA32542EF}" type="presOf" srcId="{5F68ACD2-34C7-4DE5-954F-1FA6535D6BFD}" destId="{1848BC89-7114-4862-9A15-FAFCE93DDAC7}" srcOrd="0" destOrd="0" presId="urn:microsoft.com/office/officeart/2005/8/layout/hierarchy3"/>
    <dgm:cxn modelId="{5FE1C719-B561-4CB5-8FC7-15966D580284}" type="presOf" srcId="{E7CB8CA0-823F-4F3D-A948-B3B3D929F706}" destId="{70695995-98D1-4654-87CB-BBAF59A3BC89}" srcOrd="0" destOrd="0" presId="urn:microsoft.com/office/officeart/2005/8/layout/hierarchy3"/>
    <dgm:cxn modelId="{100EB81B-C244-46D8-B6CC-B839B49229C3}" srcId="{5B7BBE50-3AAC-44BC-8171-8B8E63B15933}" destId="{2AEC0EB6-E2A6-4D16-990F-2440EAB6CC9B}" srcOrd="3" destOrd="0" parTransId="{AC181509-21C0-4160-BC0E-96A8C716D8AF}" sibTransId="{759BA2E2-1F7D-4573-B696-DFB575A5EEC5}"/>
    <dgm:cxn modelId="{1FE0241F-3790-4BBB-A502-74007BCC6A8E}" type="presOf" srcId="{AFFB2E97-A091-4CD1-BDD9-87B44C2E2FA4}" destId="{8C3711E6-9CA8-4137-A454-E3DDC875F9CA}" srcOrd="0" destOrd="0" presId="urn:microsoft.com/office/officeart/2005/8/layout/hierarchy3"/>
    <dgm:cxn modelId="{A4525F2F-91FC-454A-9E9D-9101EBEC8C32}" srcId="{2AEC0EB6-E2A6-4D16-990F-2440EAB6CC9B}" destId="{AFFB2E97-A091-4CD1-BDD9-87B44C2E2FA4}" srcOrd="1" destOrd="0" parTransId="{90453577-9EF5-4483-9B9B-4D0F40DB633A}" sibTransId="{D906BE54-3921-403E-8C65-0E7B081F810C}"/>
    <dgm:cxn modelId="{71014A39-0B9B-443F-A5C4-9DB2F0F2A0AB}" type="presOf" srcId="{1B1E2D4C-5D6E-4CC4-8960-11FC4D4658AA}" destId="{E20D3674-6560-4738-85F5-21F3447CD625}" srcOrd="0" destOrd="0" presId="urn:microsoft.com/office/officeart/2005/8/layout/hierarchy3"/>
    <dgm:cxn modelId="{08D97240-BF10-46C5-AF9F-FA1930FA9E59}" srcId="{62A60431-C59C-484D-B1F1-933DD6AE3009}" destId="{E7CB8CA0-823F-4F3D-A948-B3B3D929F706}" srcOrd="2" destOrd="0" parTransId="{3C74469D-1CA4-4ADB-B369-3420DAC0E00D}" sibTransId="{7B7DDAC8-BD07-4E1F-996F-D54BF1B12852}"/>
    <dgm:cxn modelId="{28682B5D-5B42-4D6B-9D94-80BD27756F66}" type="presOf" srcId="{A2CC649B-7BD9-4820-95BB-07C84F5DAB2E}" destId="{7DC0E350-77F6-4168-AF81-7FBC1D41CA04}" srcOrd="0" destOrd="0" presId="urn:microsoft.com/office/officeart/2005/8/layout/hierarchy3"/>
    <dgm:cxn modelId="{828A575D-CDBD-4E2A-90C4-443B4F4C0237}" type="presOf" srcId="{D84FD764-1ADF-40E2-9776-E5193427C139}" destId="{DEA7926D-5D24-4A34-AD10-05D0CFE5CBD8}" srcOrd="0" destOrd="0" presId="urn:microsoft.com/office/officeart/2005/8/layout/hierarchy3"/>
    <dgm:cxn modelId="{CE0D0660-12AC-4929-948C-C5B8452A069D}" type="presOf" srcId="{A2CC649B-7BD9-4820-95BB-07C84F5DAB2E}" destId="{360AF99C-647D-452D-B69F-C33E391E4B5B}" srcOrd="1" destOrd="0" presId="urn:microsoft.com/office/officeart/2005/8/layout/hierarchy3"/>
    <dgm:cxn modelId="{43D3AA44-158D-43DF-AD83-03AB9EA3462F}" type="presOf" srcId="{96C47191-515F-436A-A072-9F86E309D4FE}" destId="{528AF9AD-6FCD-4107-9C7A-0B9B33A07147}" srcOrd="0" destOrd="0" presId="urn:microsoft.com/office/officeart/2005/8/layout/hierarchy3"/>
    <dgm:cxn modelId="{7ECAC264-1A33-401C-8E96-15036DCD6370}" type="presOf" srcId="{90453577-9EF5-4483-9B9B-4D0F40DB633A}" destId="{A73E00C0-8683-4C1A-A7AF-EEB381CA7A1E}" srcOrd="0" destOrd="0" presId="urn:microsoft.com/office/officeart/2005/8/layout/hierarchy3"/>
    <dgm:cxn modelId="{C5184565-C623-4AD7-9F18-D9521D3D3246}" srcId="{6DA1FE36-CC7A-477B-8969-27BA60DCEC91}" destId="{3014788D-0CCC-441C-9BB0-2F344C37365F}" srcOrd="0" destOrd="0" parTransId="{A3544D24-D3C7-4E3B-A1DC-25D51ACD00AE}" sibTransId="{2BBF0DBD-CCDF-4210-977F-A2F54BDFC379}"/>
    <dgm:cxn modelId="{CF4FF565-9534-4F21-8A19-4B1A9F08092B}" type="presOf" srcId="{33152797-B895-4F7B-AB29-C6D31F888C44}" destId="{950BC188-09D0-4E74-9739-7B45C073EFA0}" srcOrd="0" destOrd="0" presId="urn:microsoft.com/office/officeart/2005/8/layout/hierarchy3"/>
    <dgm:cxn modelId="{90E46449-AD6C-4FAF-B18C-0AFD52E79367}" srcId="{2AEC0EB6-E2A6-4D16-990F-2440EAB6CC9B}" destId="{1C9F5949-0828-4B0A-B57C-3B2523161913}" srcOrd="0" destOrd="0" parTransId="{96C47191-515F-436A-A072-9F86E309D4FE}" sibTransId="{E29ABBC3-A7EB-461F-B639-F7CF36C5A25E}"/>
    <dgm:cxn modelId="{4E9A604A-34BF-44D5-8B63-C3A2B71FB1C7}" type="presOf" srcId="{30B51A5E-9FB2-4E4C-BCB7-3BC4E5C76D45}" destId="{9FFEAD05-0515-4D7F-9812-DF5BDDE3B921}" srcOrd="0" destOrd="0" presId="urn:microsoft.com/office/officeart/2005/8/layout/hierarchy3"/>
    <dgm:cxn modelId="{140A866B-9F73-4A72-8A8C-EFE67CBD18A7}" type="presOf" srcId="{6DA1FE36-CC7A-477B-8969-27BA60DCEC91}" destId="{52EC3421-F9D0-43CF-BBC3-C512B2C3E2C3}" srcOrd="1" destOrd="0" presId="urn:microsoft.com/office/officeart/2005/8/layout/hierarchy3"/>
    <dgm:cxn modelId="{FEB4CD71-D056-4057-B96A-09266CE55D6C}" type="presOf" srcId="{030B25E1-68F0-41E8-8920-81610E0561C9}" destId="{0DE6E094-B52F-48BB-8036-3754A2983F71}" srcOrd="0" destOrd="0" presId="urn:microsoft.com/office/officeart/2005/8/layout/hierarchy3"/>
    <dgm:cxn modelId="{3EB18E55-347D-4205-A0ED-163BE0969006}" srcId="{62A60431-C59C-484D-B1F1-933DD6AE3009}" destId="{5F68ACD2-34C7-4DE5-954F-1FA6535D6BFD}" srcOrd="1" destOrd="0" parTransId="{030B25E1-68F0-41E8-8920-81610E0561C9}" sibTransId="{9CBECBB6-C1D9-4F41-9D30-D6C48D4A1249}"/>
    <dgm:cxn modelId="{F6A9EE59-B736-4B88-97A7-38E5686B11FF}" type="presOf" srcId="{3014788D-0CCC-441C-9BB0-2F344C37365F}" destId="{9100D330-7E75-4E65-9355-136B0A276685}" srcOrd="0" destOrd="0" presId="urn:microsoft.com/office/officeart/2005/8/layout/hierarchy3"/>
    <dgm:cxn modelId="{4BE1197E-DCF6-4AB5-AD11-22D6D0A424D0}" type="presOf" srcId="{3C74469D-1CA4-4ADB-B369-3420DAC0E00D}" destId="{3A75A06A-3325-4C52-B5CB-00CF3938D48D}" srcOrd="0" destOrd="0" presId="urn:microsoft.com/office/officeart/2005/8/layout/hierarchy3"/>
    <dgm:cxn modelId="{AA014284-0609-4150-87AE-22F7C9132CC2}" type="presOf" srcId="{CAD91EC3-B5C5-4FEF-96D6-E97285D76113}" destId="{4EF28D1C-D535-4AE9-A831-4531B06F2D92}" srcOrd="0" destOrd="0" presId="urn:microsoft.com/office/officeart/2005/8/layout/hierarchy3"/>
    <dgm:cxn modelId="{15D00C86-E631-4EF3-9E82-C7086E896131}" type="presOf" srcId="{2AEC0EB6-E2A6-4D16-990F-2440EAB6CC9B}" destId="{C2B9C03E-EE20-47F3-ACED-CE7011A75F66}" srcOrd="1" destOrd="0" presId="urn:microsoft.com/office/officeart/2005/8/layout/hierarchy3"/>
    <dgm:cxn modelId="{2D58858B-D8BF-442C-8B59-EC3F6A76D559}" type="presOf" srcId="{62A60431-C59C-484D-B1F1-933DD6AE3009}" destId="{8D07FBA5-6BE0-4C4A-A3B7-3E3218B68D72}" srcOrd="0" destOrd="0" presId="urn:microsoft.com/office/officeart/2005/8/layout/hierarchy3"/>
    <dgm:cxn modelId="{7F0A278D-9A37-40DA-8BF0-E55A88F348DF}" type="presOf" srcId="{1C9F5949-0828-4B0A-B57C-3B2523161913}" destId="{42EE5C3A-1B27-40C6-B0FC-0E1498C7FD30}" srcOrd="0" destOrd="0" presId="urn:microsoft.com/office/officeart/2005/8/layout/hierarchy3"/>
    <dgm:cxn modelId="{80365893-B6D9-45CE-BAB0-057ACB4D4643}" srcId="{5B7BBE50-3AAC-44BC-8171-8B8E63B15933}" destId="{A2CC649B-7BD9-4820-95BB-07C84F5DAB2E}" srcOrd="2" destOrd="0" parTransId="{A8A08C55-CAFC-420C-9E7B-286DA6B7620D}" sibTransId="{A64CB8C4-6EC8-4F25-99B1-54C60407F697}"/>
    <dgm:cxn modelId="{C7BAA696-22F0-4848-BB1B-157D82C5F8A4}" srcId="{5B7BBE50-3AAC-44BC-8171-8B8E63B15933}" destId="{62A60431-C59C-484D-B1F1-933DD6AE3009}" srcOrd="0" destOrd="0" parTransId="{8F5B5210-7F8F-4DB5-8115-3006BB10DB42}" sibTransId="{8C1C9FE7-9D26-4349-BC5B-47949F8C71B8}"/>
    <dgm:cxn modelId="{FCE54D97-CD0D-4730-8BFD-9C34129D2020}" type="presOf" srcId="{62A60431-C59C-484D-B1F1-933DD6AE3009}" destId="{60538F8F-E722-445E-B009-A88A8C0327A4}" srcOrd="1" destOrd="0" presId="urn:microsoft.com/office/officeart/2005/8/layout/hierarchy3"/>
    <dgm:cxn modelId="{1AA0829A-B8D3-4F4E-8DD5-AE366137A52E}" type="presOf" srcId="{41859D9F-57A0-4F17-9086-BFBA3B015797}" destId="{4C0E8317-8A34-4F37-8608-D433C27EAD52}" srcOrd="0" destOrd="0" presId="urn:microsoft.com/office/officeart/2005/8/layout/hierarchy3"/>
    <dgm:cxn modelId="{EB65EDAD-F681-4F99-8B55-78F0AC4CF8FB}" type="presOf" srcId="{6DA1FE36-CC7A-477B-8969-27BA60DCEC91}" destId="{A673D028-9795-4826-AA9D-13D58161DF7D}" srcOrd="0" destOrd="0" presId="urn:microsoft.com/office/officeart/2005/8/layout/hierarchy3"/>
    <dgm:cxn modelId="{0934F0BA-4A81-494F-96EC-18E6DAA88646}" type="presOf" srcId="{5B7BBE50-3AAC-44BC-8171-8B8E63B15933}" destId="{8DFDED44-D124-4C9C-81B1-EE206F03F2FB}" srcOrd="0" destOrd="0" presId="urn:microsoft.com/office/officeart/2005/8/layout/hierarchy3"/>
    <dgm:cxn modelId="{CE75BBC9-EB2C-4B68-B852-607BB4D25DDF}" type="presOf" srcId="{A3544D24-D3C7-4E3B-A1DC-25D51ACD00AE}" destId="{56C9258F-D362-4746-B11D-5835CD638684}" srcOrd="0" destOrd="0" presId="urn:microsoft.com/office/officeart/2005/8/layout/hierarchy3"/>
    <dgm:cxn modelId="{4AB922E6-48F8-43AC-B591-B2402BDA610C}" srcId="{6DA1FE36-CC7A-477B-8969-27BA60DCEC91}" destId="{30B51A5E-9FB2-4E4C-BCB7-3BC4E5C76D45}" srcOrd="1" destOrd="0" parTransId="{41859D9F-57A0-4F17-9086-BFBA3B015797}" sibTransId="{E0D29161-438A-4611-B49D-808E858FD0D0}"/>
    <dgm:cxn modelId="{557792E6-690E-40CF-88FF-CC0FF06D36FA}" srcId="{5B7BBE50-3AAC-44BC-8171-8B8E63B15933}" destId="{6DA1FE36-CC7A-477B-8969-27BA60DCEC91}" srcOrd="1" destOrd="0" parTransId="{E6447736-2C3F-4204-B04D-F010A446852E}" sibTransId="{6B2436C9-44E8-4EF2-9EC0-6DF6BCB3B970}"/>
    <dgm:cxn modelId="{61B80FED-F4A5-41F0-8B73-27C7B069385A}" srcId="{62A60431-C59C-484D-B1F1-933DD6AE3009}" destId="{D84FD764-1ADF-40E2-9776-E5193427C139}" srcOrd="0" destOrd="0" parTransId="{CAD91EC3-B5C5-4FEF-96D6-E97285D76113}" sibTransId="{8C3276A6-F20A-4AE9-923F-15C866FF058F}"/>
    <dgm:cxn modelId="{5C01E0F1-CDF4-4FED-ACC7-9C2D44756F9F}" type="presOf" srcId="{2AEC0EB6-E2A6-4D16-990F-2440EAB6CC9B}" destId="{F23531FB-6558-4F79-9176-D52843E9E403}" srcOrd="0" destOrd="0" presId="urn:microsoft.com/office/officeart/2005/8/layout/hierarchy3"/>
    <dgm:cxn modelId="{D7190EFA-A91F-4761-A473-1C471BF5333C}" srcId="{A2CC649B-7BD9-4820-95BB-07C84F5DAB2E}" destId="{1B1E2D4C-5D6E-4CC4-8960-11FC4D4658AA}" srcOrd="0" destOrd="0" parTransId="{33152797-B895-4F7B-AB29-C6D31F888C44}" sibTransId="{5B2052F1-947E-4863-8C3A-A2C2FAB75F40}"/>
    <dgm:cxn modelId="{5AD75060-EFFF-4639-82A0-D31CC8FB56B6}" type="presParOf" srcId="{8DFDED44-D124-4C9C-81B1-EE206F03F2FB}" destId="{8ABFC7D5-61E6-4771-A3E3-F9A544F17C71}" srcOrd="0" destOrd="0" presId="urn:microsoft.com/office/officeart/2005/8/layout/hierarchy3"/>
    <dgm:cxn modelId="{34761CAF-160F-45E2-A2EB-7B56C32D6989}" type="presParOf" srcId="{8ABFC7D5-61E6-4771-A3E3-F9A544F17C71}" destId="{F085835D-24E5-433A-981A-53A770E818BF}" srcOrd="0" destOrd="0" presId="urn:microsoft.com/office/officeart/2005/8/layout/hierarchy3"/>
    <dgm:cxn modelId="{CBE0BC7D-38E8-47BE-A8B7-F0F09B266FDF}" type="presParOf" srcId="{F085835D-24E5-433A-981A-53A770E818BF}" destId="{8D07FBA5-6BE0-4C4A-A3B7-3E3218B68D72}" srcOrd="0" destOrd="0" presId="urn:microsoft.com/office/officeart/2005/8/layout/hierarchy3"/>
    <dgm:cxn modelId="{637BA1A0-96BA-426A-826C-A62F5D30707E}" type="presParOf" srcId="{F085835D-24E5-433A-981A-53A770E818BF}" destId="{60538F8F-E722-445E-B009-A88A8C0327A4}" srcOrd="1" destOrd="0" presId="urn:microsoft.com/office/officeart/2005/8/layout/hierarchy3"/>
    <dgm:cxn modelId="{5B65E1BE-C552-44C7-B831-DB2C914BF89B}" type="presParOf" srcId="{8ABFC7D5-61E6-4771-A3E3-F9A544F17C71}" destId="{798A55D0-FF30-4185-9F7D-CF2B6BE6FC86}" srcOrd="1" destOrd="0" presId="urn:microsoft.com/office/officeart/2005/8/layout/hierarchy3"/>
    <dgm:cxn modelId="{41C8F665-2AAE-4627-A15D-2F1E32C87356}" type="presParOf" srcId="{798A55D0-FF30-4185-9F7D-CF2B6BE6FC86}" destId="{4EF28D1C-D535-4AE9-A831-4531B06F2D92}" srcOrd="0" destOrd="0" presId="urn:microsoft.com/office/officeart/2005/8/layout/hierarchy3"/>
    <dgm:cxn modelId="{59307F87-0AC6-4E00-BB58-477049211C47}" type="presParOf" srcId="{798A55D0-FF30-4185-9F7D-CF2B6BE6FC86}" destId="{DEA7926D-5D24-4A34-AD10-05D0CFE5CBD8}" srcOrd="1" destOrd="0" presId="urn:microsoft.com/office/officeart/2005/8/layout/hierarchy3"/>
    <dgm:cxn modelId="{FC04C3D9-B8F2-4765-8C2B-1F2E9F79E097}" type="presParOf" srcId="{798A55D0-FF30-4185-9F7D-CF2B6BE6FC86}" destId="{0DE6E094-B52F-48BB-8036-3754A2983F71}" srcOrd="2" destOrd="0" presId="urn:microsoft.com/office/officeart/2005/8/layout/hierarchy3"/>
    <dgm:cxn modelId="{F7A95451-B8F6-4BD4-9EBF-4097E3B7BF39}" type="presParOf" srcId="{798A55D0-FF30-4185-9F7D-CF2B6BE6FC86}" destId="{1848BC89-7114-4862-9A15-FAFCE93DDAC7}" srcOrd="3" destOrd="0" presId="urn:microsoft.com/office/officeart/2005/8/layout/hierarchy3"/>
    <dgm:cxn modelId="{C934A96E-3C36-4074-8984-D874BC38F85F}" type="presParOf" srcId="{798A55D0-FF30-4185-9F7D-CF2B6BE6FC86}" destId="{3A75A06A-3325-4C52-B5CB-00CF3938D48D}" srcOrd="4" destOrd="0" presId="urn:microsoft.com/office/officeart/2005/8/layout/hierarchy3"/>
    <dgm:cxn modelId="{E9EA70EB-1F3F-4B16-894A-AE6C65F67592}" type="presParOf" srcId="{798A55D0-FF30-4185-9F7D-CF2B6BE6FC86}" destId="{70695995-98D1-4654-87CB-BBAF59A3BC89}" srcOrd="5" destOrd="0" presId="urn:microsoft.com/office/officeart/2005/8/layout/hierarchy3"/>
    <dgm:cxn modelId="{303DEAA0-A5E5-45AE-978B-5ECDBBF14F70}" type="presParOf" srcId="{8DFDED44-D124-4C9C-81B1-EE206F03F2FB}" destId="{1145C3F8-E325-4032-AC96-0EFB2B873A55}" srcOrd="1" destOrd="0" presId="urn:microsoft.com/office/officeart/2005/8/layout/hierarchy3"/>
    <dgm:cxn modelId="{755D6E9E-EF34-4E53-A680-AAA183379851}" type="presParOf" srcId="{1145C3F8-E325-4032-AC96-0EFB2B873A55}" destId="{78D2E604-5D91-4A52-AACD-5788AC6D45E4}" srcOrd="0" destOrd="0" presId="urn:microsoft.com/office/officeart/2005/8/layout/hierarchy3"/>
    <dgm:cxn modelId="{648B2187-DEC6-4CEC-A13F-2DB2B6D752F5}" type="presParOf" srcId="{78D2E604-5D91-4A52-AACD-5788AC6D45E4}" destId="{A673D028-9795-4826-AA9D-13D58161DF7D}" srcOrd="0" destOrd="0" presId="urn:microsoft.com/office/officeart/2005/8/layout/hierarchy3"/>
    <dgm:cxn modelId="{D859A0DD-2AFE-4827-AEC7-1C303B71E331}" type="presParOf" srcId="{78D2E604-5D91-4A52-AACD-5788AC6D45E4}" destId="{52EC3421-F9D0-43CF-BBC3-C512B2C3E2C3}" srcOrd="1" destOrd="0" presId="urn:microsoft.com/office/officeart/2005/8/layout/hierarchy3"/>
    <dgm:cxn modelId="{D5C7FAA9-1459-418B-812F-820C7625F338}" type="presParOf" srcId="{1145C3F8-E325-4032-AC96-0EFB2B873A55}" destId="{90071482-7717-4850-9D1D-409079B4BE45}" srcOrd="1" destOrd="0" presId="urn:microsoft.com/office/officeart/2005/8/layout/hierarchy3"/>
    <dgm:cxn modelId="{83302D8A-0AC5-4D4F-9D57-5AB8AB1ABE0C}" type="presParOf" srcId="{90071482-7717-4850-9D1D-409079B4BE45}" destId="{56C9258F-D362-4746-B11D-5835CD638684}" srcOrd="0" destOrd="0" presId="urn:microsoft.com/office/officeart/2005/8/layout/hierarchy3"/>
    <dgm:cxn modelId="{E20241DB-1963-44DA-8921-7F74F9E79237}" type="presParOf" srcId="{90071482-7717-4850-9D1D-409079B4BE45}" destId="{9100D330-7E75-4E65-9355-136B0A276685}" srcOrd="1" destOrd="0" presId="urn:microsoft.com/office/officeart/2005/8/layout/hierarchy3"/>
    <dgm:cxn modelId="{08373B11-BCA5-4686-8E4F-8F82126A6505}" type="presParOf" srcId="{90071482-7717-4850-9D1D-409079B4BE45}" destId="{4C0E8317-8A34-4F37-8608-D433C27EAD52}" srcOrd="2" destOrd="0" presId="urn:microsoft.com/office/officeart/2005/8/layout/hierarchy3"/>
    <dgm:cxn modelId="{57B0B2E9-3851-45EA-8B05-AFE2327B5BA8}" type="presParOf" srcId="{90071482-7717-4850-9D1D-409079B4BE45}" destId="{9FFEAD05-0515-4D7F-9812-DF5BDDE3B921}" srcOrd="3" destOrd="0" presId="urn:microsoft.com/office/officeart/2005/8/layout/hierarchy3"/>
    <dgm:cxn modelId="{45D0AEBA-ACCD-4C02-8A5D-50A8C3FCA457}" type="presParOf" srcId="{8DFDED44-D124-4C9C-81B1-EE206F03F2FB}" destId="{561CCB22-BACF-4E85-B33C-A467E80D6885}" srcOrd="2" destOrd="0" presId="urn:microsoft.com/office/officeart/2005/8/layout/hierarchy3"/>
    <dgm:cxn modelId="{83889DAC-2D67-484E-B494-3D01A3C6317E}" type="presParOf" srcId="{561CCB22-BACF-4E85-B33C-A467E80D6885}" destId="{2F9E1EE6-9833-41F6-AA7D-13118C21FDDE}" srcOrd="0" destOrd="0" presId="urn:microsoft.com/office/officeart/2005/8/layout/hierarchy3"/>
    <dgm:cxn modelId="{5D7BD98E-334C-450E-B275-0AE667325821}" type="presParOf" srcId="{2F9E1EE6-9833-41F6-AA7D-13118C21FDDE}" destId="{7DC0E350-77F6-4168-AF81-7FBC1D41CA04}" srcOrd="0" destOrd="0" presId="urn:microsoft.com/office/officeart/2005/8/layout/hierarchy3"/>
    <dgm:cxn modelId="{EA5195A6-AA36-4BBB-946B-90B1FEB2CA6B}" type="presParOf" srcId="{2F9E1EE6-9833-41F6-AA7D-13118C21FDDE}" destId="{360AF99C-647D-452D-B69F-C33E391E4B5B}" srcOrd="1" destOrd="0" presId="urn:microsoft.com/office/officeart/2005/8/layout/hierarchy3"/>
    <dgm:cxn modelId="{60CF2612-F9AD-410D-8439-286068F07C74}" type="presParOf" srcId="{561CCB22-BACF-4E85-B33C-A467E80D6885}" destId="{8176D9FF-82BD-4DDB-8817-27F4E425C668}" srcOrd="1" destOrd="0" presId="urn:microsoft.com/office/officeart/2005/8/layout/hierarchy3"/>
    <dgm:cxn modelId="{A3C03876-CAD7-41D8-95EE-ECC60DB28C2A}" type="presParOf" srcId="{8176D9FF-82BD-4DDB-8817-27F4E425C668}" destId="{950BC188-09D0-4E74-9739-7B45C073EFA0}" srcOrd="0" destOrd="0" presId="urn:microsoft.com/office/officeart/2005/8/layout/hierarchy3"/>
    <dgm:cxn modelId="{92E4F511-2055-4A55-A169-73CBB4BF0A44}" type="presParOf" srcId="{8176D9FF-82BD-4DDB-8817-27F4E425C668}" destId="{E20D3674-6560-4738-85F5-21F3447CD625}" srcOrd="1" destOrd="0" presId="urn:microsoft.com/office/officeart/2005/8/layout/hierarchy3"/>
    <dgm:cxn modelId="{E4702CCE-C115-4380-AE3E-80FEB5B6F940}" type="presParOf" srcId="{8DFDED44-D124-4C9C-81B1-EE206F03F2FB}" destId="{991795A9-4E82-44A1-A78B-747D7F9C5E26}" srcOrd="3" destOrd="0" presId="urn:microsoft.com/office/officeart/2005/8/layout/hierarchy3"/>
    <dgm:cxn modelId="{96653B6B-43F9-4281-B5E2-CB86C7F3A8CC}" type="presParOf" srcId="{991795A9-4E82-44A1-A78B-747D7F9C5E26}" destId="{F560656E-4B53-467D-AFAC-F525EAB890C9}" srcOrd="0" destOrd="0" presId="urn:microsoft.com/office/officeart/2005/8/layout/hierarchy3"/>
    <dgm:cxn modelId="{E2330A37-4895-4654-94A0-45A6E6A604C2}" type="presParOf" srcId="{F560656E-4B53-467D-AFAC-F525EAB890C9}" destId="{F23531FB-6558-4F79-9176-D52843E9E403}" srcOrd="0" destOrd="0" presId="urn:microsoft.com/office/officeart/2005/8/layout/hierarchy3"/>
    <dgm:cxn modelId="{BF6E3877-98DA-4FC5-A4F3-81A3F4E7259D}" type="presParOf" srcId="{F560656E-4B53-467D-AFAC-F525EAB890C9}" destId="{C2B9C03E-EE20-47F3-ACED-CE7011A75F66}" srcOrd="1" destOrd="0" presId="urn:microsoft.com/office/officeart/2005/8/layout/hierarchy3"/>
    <dgm:cxn modelId="{835061FE-C643-456E-8723-DACA260B4671}" type="presParOf" srcId="{991795A9-4E82-44A1-A78B-747D7F9C5E26}" destId="{E69EAB6F-4FED-45D1-A14D-31BBFC1022BF}" srcOrd="1" destOrd="0" presId="urn:microsoft.com/office/officeart/2005/8/layout/hierarchy3"/>
    <dgm:cxn modelId="{6F58ED11-A5A1-4502-8155-8665A1884B6C}" type="presParOf" srcId="{E69EAB6F-4FED-45D1-A14D-31BBFC1022BF}" destId="{528AF9AD-6FCD-4107-9C7A-0B9B33A07147}" srcOrd="0" destOrd="0" presId="urn:microsoft.com/office/officeart/2005/8/layout/hierarchy3"/>
    <dgm:cxn modelId="{70B574B6-C9BD-42C9-86AF-5E97B1F69BBA}" type="presParOf" srcId="{E69EAB6F-4FED-45D1-A14D-31BBFC1022BF}" destId="{42EE5C3A-1B27-40C6-B0FC-0E1498C7FD30}" srcOrd="1" destOrd="0" presId="urn:microsoft.com/office/officeart/2005/8/layout/hierarchy3"/>
    <dgm:cxn modelId="{92BC2810-1AC9-4F30-8735-680CEE8B2EA3}" type="presParOf" srcId="{E69EAB6F-4FED-45D1-A14D-31BBFC1022BF}" destId="{A73E00C0-8683-4C1A-A7AF-EEB381CA7A1E}" srcOrd="2" destOrd="0" presId="urn:microsoft.com/office/officeart/2005/8/layout/hierarchy3"/>
    <dgm:cxn modelId="{F850673E-67A7-4715-B4B5-3F5E6744C9A7}" type="presParOf" srcId="{E69EAB6F-4FED-45D1-A14D-31BBFC1022BF}" destId="{8C3711E6-9CA8-4137-A454-E3DDC875F9CA}"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07FBA5-6BE0-4C4A-A3B7-3E3218B68D72}">
      <dsp:nvSpPr>
        <dsp:cNvPr id="0" name=""/>
        <dsp:cNvSpPr/>
      </dsp:nvSpPr>
      <dsp:spPr>
        <a:xfrm>
          <a:off x="1523" y="192935"/>
          <a:ext cx="1751227" cy="87561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Classification/Hazard determination</a:t>
          </a:r>
        </a:p>
      </dsp:txBody>
      <dsp:txXfrm>
        <a:off x="27169" y="218581"/>
        <a:ext cx="1699935" cy="824321"/>
      </dsp:txXfrm>
    </dsp:sp>
    <dsp:sp modelId="{4EF28D1C-D535-4AE9-A831-4531B06F2D92}">
      <dsp:nvSpPr>
        <dsp:cNvPr id="0" name=""/>
        <dsp:cNvSpPr/>
      </dsp:nvSpPr>
      <dsp:spPr>
        <a:xfrm>
          <a:off x="176646"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A7926D-5D24-4A34-AD10-05D0CFE5CBD8}">
      <dsp:nvSpPr>
        <dsp:cNvPr id="0" name=""/>
        <dsp:cNvSpPr/>
      </dsp:nvSpPr>
      <dsp:spPr>
        <a:xfrm>
          <a:off x="351769"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IARC</a:t>
          </a:r>
        </a:p>
      </dsp:txBody>
      <dsp:txXfrm>
        <a:off x="377415" y="1313099"/>
        <a:ext cx="1349690" cy="824321"/>
      </dsp:txXfrm>
    </dsp:sp>
    <dsp:sp modelId="{0DE6E094-B52F-48BB-8036-3754A2983F71}">
      <dsp:nvSpPr>
        <dsp:cNvPr id="0" name=""/>
        <dsp:cNvSpPr/>
      </dsp:nvSpPr>
      <dsp:spPr>
        <a:xfrm>
          <a:off x="176646"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48BC89-7114-4862-9A15-FAFCE93DDAC7}">
      <dsp:nvSpPr>
        <dsp:cNvPr id="0" name=""/>
        <dsp:cNvSpPr/>
      </dsp:nvSpPr>
      <dsp:spPr>
        <a:xfrm>
          <a:off x="351769"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637824"/>
              <a:satOff val="3843"/>
              <a:lumOff val="3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US NTP </a:t>
          </a:r>
          <a:r>
            <a:rPr lang="en-US" sz="2600" kern="1200" dirty="0" err="1"/>
            <a:t>RoC</a:t>
          </a:r>
          <a:endParaRPr lang="en-US" sz="2600" kern="1200" dirty="0"/>
        </a:p>
      </dsp:txBody>
      <dsp:txXfrm>
        <a:off x="377415" y="2407616"/>
        <a:ext cx="1349690" cy="824321"/>
      </dsp:txXfrm>
    </dsp:sp>
    <dsp:sp modelId="{3A75A06A-3325-4C52-B5CB-00CF3938D48D}">
      <dsp:nvSpPr>
        <dsp:cNvPr id="0" name=""/>
        <dsp:cNvSpPr/>
      </dsp:nvSpPr>
      <dsp:spPr>
        <a:xfrm>
          <a:off x="176646" y="1068549"/>
          <a:ext cx="175122" cy="2845745"/>
        </a:xfrm>
        <a:custGeom>
          <a:avLst/>
          <a:gdLst/>
          <a:ahLst/>
          <a:cxnLst/>
          <a:rect l="0" t="0" r="0" b="0"/>
          <a:pathLst>
            <a:path>
              <a:moveTo>
                <a:pt x="0" y="0"/>
              </a:moveTo>
              <a:lnTo>
                <a:pt x="0" y="2845745"/>
              </a:lnTo>
              <a:lnTo>
                <a:pt x="175122" y="2845745"/>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695995-98D1-4654-87CB-BBAF59A3BC89}">
      <dsp:nvSpPr>
        <dsp:cNvPr id="0" name=""/>
        <dsp:cNvSpPr/>
      </dsp:nvSpPr>
      <dsp:spPr>
        <a:xfrm>
          <a:off x="351769" y="3476488"/>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1275649"/>
              <a:satOff val="7685"/>
              <a:lumOff val="6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US ATSDR</a:t>
          </a:r>
        </a:p>
      </dsp:txBody>
      <dsp:txXfrm>
        <a:off x="377415" y="3502134"/>
        <a:ext cx="1349690" cy="824321"/>
      </dsp:txXfrm>
    </dsp:sp>
    <dsp:sp modelId="{A673D028-9795-4826-AA9D-13D58161DF7D}">
      <dsp:nvSpPr>
        <dsp:cNvPr id="0" name=""/>
        <dsp:cNvSpPr/>
      </dsp:nvSpPr>
      <dsp:spPr>
        <a:xfrm>
          <a:off x="2190558" y="192935"/>
          <a:ext cx="1751227" cy="875613"/>
        </a:xfrm>
        <a:prstGeom prst="roundRect">
          <a:avLst>
            <a:gd name="adj" fmla="val 10000"/>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Risk assessment</a:t>
          </a:r>
        </a:p>
      </dsp:txBody>
      <dsp:txXfrm>
        <a:off x="2216204" y="218581"/>
        <a:ext cx="1699935" cy="824321"/>
      </dsp:txXfrm>
    </dsp:sp>
    <dsp:sp modelId="{56C9258F-D362-4746-B11D-5835CD638684}">
      <dsp:nvSpPr>
        <dsp:cNvPr id="0" name=""/>
        <dsp:cNvSpPr/>
      </dsp:nvSpPr>
      <dsp:spPr>
        <a:xfrm>
          <a:off x="2365681"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00D330-7E75-4E65-9355-136B0A276685}">
      <dsp:nvSpPr>
        <dsp:cNvPr id="0" name=""/>
        <dsp:cNvSpPr/>
      </dsp:nvSpPr>
      <dsp:spPr>
        <a:xfrm>
          <a:off x="2540804"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1913473"/>
              <a:satOff val="11528"/>
              <a:lumOff val="92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EU-REACH</a:t>
          </a:r>
        </a:p>
      </dsp:txBody>
      <dsp:txXfrm>
        <a:off x="2566450" y="1313099"/>
        <a:ext cx="1349690" cy="824321"/>
      </dsp:txXfrm>
    </dsp:sp>
    <dsp:sp modelId="{4C0E8317-8A34-4F37-8608-D433C27EAD52}">
      <dsp:nvSpPr>
        <dsp:cNvPr id="0" name=""/>
        <dsp:cNvSpPr/>
      </dsp:nvSpPr>
      <dsp:spPr>
        <a:xfrm>
          <a:off x="2365681"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FEAD05-0515-4D7F-9812-DF5BDDE3B921}">
      <dsp:nvSpPr>
        <dsp:cNvPr id="0" name=""/>
        <dsp:cNvSpPr/>
      </dsp:nvSpPr>
      <dsp:spPr>
        <a:xfrm>
          <a:off x="2540804"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2551297"/>
              <a:satOff val="15371"/>
              <a:lumOff val="12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Canada</a:t>
          </a:r>
        </a:p>
      </dsp:txBody>
      <dsp:txXfrm>
        <a:off x="2566450" y="2407616"/>
        <a:ext cx="1349690" cy="824321"/>
      </dsp:txXfrm>
    </dsp:sp>
    <dsp:sp modelId="{7DC0E350-77F6-4168-AF81-7FBC1D41CA04}">
      <dsp:nvSpPr>
        <dsp:cNvPr id="0" name=""/>
        <dsp:cNvSpPr/>
      </dsp:nvSpPr>
      <dsp:spPr>
        <a:xfrm>
          <a:off x="4379593" y="192935"/>
          <a:ext cx="1751227" cy="875613"/>
        </a:xfrm>
        <a:prstGeom prst="roundRect">
          <a:avLst>
            <a:gd name="adj" fmla="val 10000"/>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Workplace restrictions</a:t>
          </a:r>
        </a:p>
      </dsp:txBody>
      <dsp:txXfrm>
        <a:off x="4405239" y="218581"/>
        <a:ext cx="1699935" cy="824321"/>
      </dsp:txXfrm>
    </dsp:sp>
    <dsp:sp modelId="{950BC188-09D0-4E74-9739-7B45C073EFA0}">
      <dsp:nvSpPr>
        <dsp:cNvPr id="0" name=""/>
        <dsp:cNvSpPr/>
      </dsp:nvSpPr>
      <dsp:spPr>
        <a:xfrm>
          <a:off x="4554716"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0D3674-6560-4738-85F5-21F3447CD625}">
      <dsp:nvSpPr>
        <dsp:cNvPr id="0" name=""/>
        <dsp:cNvSpPr/>
      </dsp:nvSpPr>
      <dsp:spPr>
        <a:xfrm>
          <a:off x="4729839"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3189121"/>
              <a:satOff val="19214"/>
              <a:lumOff val="154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ACGIH</a:t>
          </a:r>
        </a:p>
      </dsp:txBody>
      <dsp:txXfrm>
        <a:off x="4755485" y="1313099"/>
        <a:ext cx="1349690" cy="824321"/>
      </dsp:txXfrm>
    </dsp:sp>
    <dsp:sp modelId="{F23531FB-6558-4F79-9176-D52843E9E403}">
      <dsp:nvSpPr>
        <dsp:cNvPr id="0" name=""/>
        <dsp:cNvSpPr/>
      </dsp:nvSpPr>
      <dsp:spPr>
        <a:xfrm>
          <a:off x="6568628" y="192935"/>
          <a:ext cx="1751227" cy="875613"/>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Product restrictions</a:t>
          </a:r>
        </a:p>
      </dsp:txBody>
      <dsp:txXfrm>
        <a:off x="6594274" y="218581"/>
        <a:ext cx="1699935" cy="824321"/>
      </dsp:txXfrm>
    </dsp:sp>
    <dsp:sp modelId="{528AF9AD-6FCD-4107-9C7A-0B9B33A07147}">
      <dsp:nvSpPr>
        <dsp:cNvPr id="0" name=""/>
        <dsp:cNvSpPr/>
      </dsp:nvSpPr>
      <dsp:spPr>
        <a:xfrm>
          <a:off x="6743751"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EE5C3A-1B27-40C6-B0FC-0E1498C7FD30}">
      <dsp:nvSpPr>
        <dsp:cNvPr id="0" name=""/>
        <dsp:cNvSpPr/>
      </dsp:nvSpPr>
      <dsp:spPr>
        <a:xfrm>
          <a:off x="6918873"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3826945"/>
              <a:satOff val="23056"/>
              <a:lumOff val="184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EU-RoHS</a:t>
          </a:r>
        </a:p>
      </dsp:txBody>
      <dsp:txXfrm>
        <a:off x="6944519" y="1313099"/>
        <a:ext cx="1349690" cy="824321"/>
      </dsp:txXfrm>
    </dsp:sp>
    <dsp:sp modelId="{A73E00C0-8683-4C1A-A7AF-EEB381CA7A1E}">
      <dsp:nvSpPr>
        <dsp:cNvPr id="0" name=""/>
        <dsp:cNvSpPr/>
      </dsp:nvSpPr>
      <dsp:spPr>
        <a:xfrm>
          <a:off x="6743751"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3711E6-9CA8-4137-A454-E3DDC875F9CA}">
      <dsp:nvSpPr>
        <dsp:cNvPr id="0" name=""/>
        <dsp:cNvSpPr/>
      </dsp:nvSpPr>
      <dsp:spPr>
        <a:xfrm>
          <a:off x="6918873"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err="1"/>
            <a:t>Oekotex</a:t>
          </a:r>
          <a:endParaRPr lang="en-US" sz="2600" kern="1200" dirty="0"/>
        </a:p>
      </dsp:txBody>
      <dsp:txXfrm>
        <a:off x="6944519" y="2407616"/>
        <a:ext cx="1349690" cy="8243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890FBF-72AA-4F17-B345-BCFB7A7E6261}">
      <dsp:nvSpPr>
        <dsp:cNvPr id="0" name=""/>
        <dsp:cNvSpPr/>
      </dsp:nvSpPr>
      <dsp:spPr>
        <a:xfrm>
          <a:off x="0" y="1012967"/>
          <a:ext cx="8229600" cy="6300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1FB0531-D6C2-4A72-AFDE-A2FF27524682}">
      <dsp:nvSpPr>
        <dsp:cNvPr id="0" name=""/>
        <dsp:cNvSpPr/>
      </dsp:nvSpPr>
      <dsp:spPr>
        <a:xfrm>
          <a:off x="411480" y="643967"/>
          <a:ext cx="5760720" cy="73800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a:lnSpc>
              <a:spcPct val="90000"/>
            </a:lnSpc>
            <a:spcBef>
              <a:spcPct val="0"/>
            </a:spcBef>
            <a:spcAft>
              <a:spcPct val="35000"/>
            </a:spcAft>
            <a:buNone/>
          </a:pPr>
          <a:r>
            <a:rPr lang="en-US" sz="2500" kern="1200" dirty="0"/>
            <a:t>No response/no research</a:t>
          </a:r>
        </a:p>
      </dsp:txBody>
      <dsp:txXfrm>
        <a:off x="447506" y="679993"/>
        <a:ext cx="5688668" cy="665948"/>
      </dsp:txXfrm>
    </dsp:sp>
    <dsp:sp modelId="{94A2E2DE-7770-480D-A176-1D41E9F43A62}">
      <dsp:nvSpPr>
        <dsp:cNvPr id="0" name=""/>
        <dsp:cNvSpPr/>
      </dsp:nvSpPr>
      <dsp:spPr>
        <a:xfrm>
          <a:off x="0" y="2146967"/>
          <a:ext cx="8229600" cy="6300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ADA0FA5-EF97-4686-9DAA-E2053136C3BA}">
      <dsp:nvSpPr>
        <dsp:cNvPr id="0" name=""/>
        <dsp:cNvSpPr/>
      </dsp:nvSpPr>
      <dsp:spPr>
        <a:xfrm>
          <a:off x="411480" y="1777967"/>
          <a:ext cx="5760720" cy="73800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a:lnSpc>
              <a:spcPct val="90000"/>
            </a:lnSpc>
            <a:spcBef>
              <a:spcPct val="0"/>
            </a:spcBef>
            <a:spcAft>
              <a:spcPct val="35000"/>
            </a:spcAft>
            <a:buNone/>
          </a:pPr>
          <a:r>
            <a:rPr lang="en-US" sz="2500" kern="1200" dirty="0"/>
            <a:t>Research which meets requirements and clarifies scientific questions</a:t>
          </a:r>
        </a:p>
      </dsp:txBody>
      <dsp:txXfrm>
        <a:off x="447506" y="1813993"/>
        <a:ext cx="5688668" cy="665948"/>
      </dsp:txXfrm>
    </dsp:sp>
    <dsp:sp modelId="{537A1CA6-C6D5-4BE2-BCF1-CB8EB17E0215}">
      <dsp:nvSpPr>
        <dsp:cNvPr id="0" name=""/>
        <dsp:cNvSpPr/>
      </dsp:nvSpPr>
      <dsp:spPr>
        <a:xfrm>
          <a:off x="0" y="3280967"/>
          <a:ext cx="8229600" cy="6300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C74C6C9-D3FB-4801-830E-499B6AABF09A}">
      <dsp:nvSpPr>
        <dsp:cNvPr id="0" name=""/>
        <dsp:cNvSpPr/>
      </dsp:nvSpPr>
      <dsp:spPr>
        <a:xfrm>
          <a:off x="411480" y="2911967"/>
          <a:ext cx="5760720" cy="7380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a:lnSpc>
              <a:spcPct val="90000"/>
            </a:lnSpc>
            <a:spcBef>
              <a:spcPct val="0"/>
            </a:spcBef>
            <a:spcAft>
              <a:spcPct val="35000"/>
            </a:spcAft>
            <a:buNone/>
          </a:pPr>
          <a:r>
            <a:rPr lang="en-US" sz="2500" kern="1200" dirty="0"/>
            <a:t>Full requested research</a:t>
          </a:r>
        </a:p>
      </dsp:txBody>
      <dsp:txXfrm>
        <a:off x="447506" y="2947993"/>
        <a:ext cx="5688668" cy="6659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07FBA5-6BE0-4C4A-A3B7-3E3218B68D72}">
      <dsp:nvSpPr>
        <dsp:cNvPr id="0" name=""/>
        <dsp:cNvSpPr/>
      </dsp:nvSpPr>
      <dsp:spPr>
        <a:xfrm>
          <a:off x="1523" y="192935"/>
          <a:ext cx="1751227" cy="875613"/>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Classification/Hazard determination</a:t>
          </a:r>
        </a:p>
      </dsp:txBody>
      <dsp:txXfrm>
        <a:off x="27169" y="218581"/>
        <a:ext cx="1699935" cy="824321"/>
      </dsp:txXfrm>
    </dsp:sp>
    <dsp:sp modelId="{4EF28D1C-D535-4AE9-A831-4531B06F2D92}">
      <dsp:nvSpPr>
        <dsp:cNvPr id="0" name=""/>
        <dsp:cNvSpPr/>
      </dsp:nvSpPr>
      <dsp:spPr>
        <a:xfrm>
          <a:off x="176646"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EA7926D-5D24-4A34-AD10-05D0CFE5CBD8}">
      <dsp:nvSpPr>
        <dsp:cNvPr id="0" name=""/>
        <dsp:cNvSpPr/>
      </dsp:nvSpPr>
      <dsp:spPr>
        <a:xfrm>
          <a:off x="351769"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IARC</a:t>
          </a:r>
        </a:p>
      </dsp:txBody>
      <dsp:txXfrm>
        <a:off x="377415" y="1313099"/>
        <a:ext cx="1349690" cy="824321"/>
      </dsp:txXfrm>
    </dsp:sp>
    <dsp:sp modelId="{0DE6E094-B52F-48BB-8036-3754A2983F71}">
      <dsp:nvSpPr>
        <dsp:cNvPr id="0" name=""/>
        <dsp:cNvSpPr/>
      </dsp:nvSpPr>
      <dsp:spPr>
        <a:xfrm>
          <a:off x="176646"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48BC89-7114-4862-9A15-FAFCE93DDAC7}">
      <dsp:nvSpPr>
        <dsp:cNvPr id="0" name=""/>
        <dsp:cNvSpPr/>
      </dsp:nvSpPr>
      <dsp:spPr>
        <a:xfrm>
          <a:off x="351769"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637824"/>
              <a:satOff val="3843"/>
              <a:lumOff val="30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US NTP </a:t>
          </a:r>
          <a:r>
            <a:rPr lang="en-US" sz="2600" kern="1200" dirty="0" err="1"/>
            <a:t>RoC</a:t>
          </a:r>
          <a:endParaRPr lang="en-US" sz="2600" kern="1200" dirty="0"/>
        </a:p>
      </dsp:txBody>
      <dsp:txXfrm>
        <a:off x="377415" y="2407616"/>
        <a:ext cx="1349690" cy="824321"/>
      </dsp:txXfrm>
    </dsp:sp>
    <dsp:sp modelId="{3A75A06A-3325-4C52-B5CB-00CF3938D48D}">
      <dsp:nvSpPr>
        <dsp:cNvPr id="0" name=""/>
        <dsp:cNvSpPr/>
      </dsp:nvSpPr>
      <dsp:spPr>
        <a:xfrm>
          <a:off x="176646" y="1068549"/>
          <a:ext cx="175122" cy="2845745"/>
        </a:xfrm>
        <a:custGeom>
          <a:avLst/>
          <a:gdLst/>
          <a:ahLst/>
          <a:cxnLst/>
          <a:rect l="0" t="0" r="0" b="0"/>
          <a:pathLst>
            <a:path>
              <a:moveTo>
                <a:pt x="0" y="0"/>
              </a:moveTo>
              <a:lnTo>
                <a:pt x="0" y="2845745"/>
              </a:lnTo>
              <a:lnTo>
                <a:pt x="175122" y="2845745"/>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695995-98D1-4654-87CB-BBAF59A3BC89}">
      <dsp:nvSpPr>
        <dsp:cNvPr id="0" name=""/>
        <dsp:cNvSpPr/>
      </dsp:nvSpPr>
      <dsp:spPr>
        <a:xfrm>
          <a:off x="351769" y="3476488"/>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1275649"/>
              <a:satOff val="7685"/>
              <a:lumOff val="61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US ATSDR</a:t>
          </a:r>
        </a:p>
      </dsp:txBody>
      <dsp:txXfrm>
        <a:off x="377415" y="3502134"/>
        <a:ext cx="1349690" cy="824321"/>
      </dsp:txXfrm>
    </dsp:sp>
    <dsp:sp modelId="{A673D028-9795-4826-AA9D-13D58161DF7D}">
      <dsp:nvSpPr>
        <dsp:cNvPr id="0" name=""/>
        <dsp:cNvSpPr/>
      </dsp:nvSpPr>
      <dsp:spPr>
        <a:xfrm>
          <a:off x="2190558" y="192935"/>
          <a:ext cx="1751227" cy="875613"/>
        </a:xfrm>
        <a:prstGeom prst="roundRect">
          <a:avLst>
            <a:gd name="adj" fmla="val 10000"/>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Risk assessment</a:t>
          </a:r>
        </a:p>
      </dsp:txBody>
      <dsp:txXfrm>
        <a:off x="2216204" y="218581"/>
        <a:ext cx="1699935" cy="824321"/>
      </dsp:txXfrm>
    </dsp:sp>
    <dsp:sp modelId="{56C9258F-D362-4746-B11D-5835CD638684}">
      <dsp:nvSpPr>
        <dsp:cNvPr id="0" name=""/>
        <dsp:cNvSpPr/>
      </dsp:nvSpPr>
      <dsp:spPr>
        <a:xfrm>
          <a:off x="2365681"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100D330-7E75-4E65-9355-136B0A276685}">
      <dsp:nvSpPr>
        <dsp:cNvPr id="0" name=""/>
        <dsp:cNvSpPr/>
      </dsp:nvSpPr>
      <dsp:spPr>
        <a:xfrm>
          <a:off x="2540804"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1913473"/>
              <a:satOff val="11528"/>
              <a:lumOff val="92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EU-REACH</a:t>
          </a:r>
        </a:p>
      </dsp:txBody>
      <dsp:txXfrm>
        <a:off x="2566450" y="1313099"/>
        <a:ext cx="1349690" cy="824321"/>
      </dsp:txXfrm>
    </dsp:sp>
    <dsp:sp modelId="{4C0E8317-8A34-4F37-8608-D433C27EAD52}">
      <dsp:nvSpPr>
        <dsp:cNvPr id="0" name=""/>
        <dsp:cNvSpPr/>
      </dsp:nvSpPr>
      <dsp:spPr>
        <a:xfrm>
          <a:off x="2365681"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FEAD05-0515-4D7F-9812-DF5BDDE3B921}">
      <dsp:nvSpPr>
        <dsp:cNvPr id="0" name=""/>
        <dsp:cNvSpPr/>
      </dsp:nvSpPr>
      <dsp:spPr>
        <a:xfrm>
          <a:off x="2540804"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2551297"/>
              <a:satOff val="15371"/>
              <a:lumOff val="12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Canada</a:t>
          </a:r>
        </a:p>
      </dsp:txBody>
      <dsp:txXfrm>
        <a:off x="2566450" y="2407616"/>
        <a:ext cx="1349690" cy="824321"/>
      </dsp:txXfrm>
    </dsp:sp>
    <dsp:sp modelId="{7DC0E350-77F6-4168-AF81-7FBC1D41CA04}">
      <dsp:nvSpPr>
        <dsp:cNvPr id="0" name=""/>
        <dsp:cNvSpPr/>
      </dsp:nvSpPr>
      <dsp:spPr>
        <a:xfrm>
          <a:off x="4379593" y="192935"/>
          <a:ext cx="1751227" cy="875613"/>
        </a:xfrm>
        <a:prstGeom prst="roundRect">
          <a:avLst>
            <a:gd name="adj" fmla="val 10000"/>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Workplace restrictions</a:t>
          </a:r>
        </a:p>
      </dsp:txBody>
      <dsp:txXfrm>
        <a:off x="4405239" y="218581"/>
        <a:ext cx="1699935" cy="824321"/>
      </dsp:txXfrm>
    </dsp:sp>
    <dsp:sp modelId="{950BC188-09D0-4E74-9739-7B45C073EFA0}">
      <dsp:nvSpPr>
        <dsp:cNvPr id="0" name=""/>
        <dsp:cNvSpPr/>
      </dsp:nvSpPr>
      <dsp:spPr>
        <a:xfrm>
          <a:off x="4554716"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0D3674-6560-4738-85F5-21F3447CD625}">
      <dsp:nvSpPr>
        <dsp:cNvPr id="0" name=""/>
        <dsp:cNvSpPr/>
      </dsp:nvSpPr>
      <dsp:spPr>
        <a:xfrm>
          <a:off x="4729839"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3189121"/>
              <a:satOff val="19214"/>
              <a:lumOff val="154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US ACGIH</a:t>
          </a:r>
        </a:p>
      </dsp:txBody>
      <dsp:txXfrm>
        <a:off x="4755485" y="1313099"/>
        <a:ext cx="1349690" cy="824321"/>
      </dsp:txXfrm>
    </dsp:sp>
    <dsp:sp modelId="{F23531FB-6558-4F79-9176-D52843E9E403}">
      <dsp:nvSpPr>
        <dsp:cNvPr id="0" name=""/>
        <dsp:cNvSpPr/>
      </dsp:nvSpPr>
      <dsp:spPr>
        <a:xfrm>
          <a:off x="6568628" y="192935"/>
          <a:ext cx="1751227" cy="875613"/>
        </a:xfrm>
        <a:prstGeom prst="roundRect">
          <a:avLst>
            <a:gd name="adj" fmla="val 1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en-US" sz="1300" kern="1200" dirty="0"/>
            <a:t>Product restrictions</a:t>
          </a:r>
        </a:p>
      </dsp:txBody>
      <dsp:txXfrm>
        <a:off x="6594274" y="218581"/>
        <a:ext cx="1699935" cy="824321"/>
      </dsp:txXfrm>
    </dsp:sp>
    <dsp:sp modelId="{528AF9AD-6FCD-4107-9C7A-0B9B33A07147}">
      <dsp:nvSpPr>
        <dsp:cNvPr id="0" name=""/>
        <dsp:cNvSpPr/>
      </dsp:nvSpPr>
      <dsp:spPr>
        <a:xfrm>
          <a:off x="6743751" y="1068549"/>
          <a:ext cx="175122" cy="656710"/>
        </a:xfrm>
        <a:custGeom>
          <a:avLst/>
          <a:gdLst/>
          <a:ahLst/>
          <a:cxnLst/>
          <a:rect l="0" t="0" r="0" b="0"/>
          <a:pathLst>
            <a:path>
              <a:moveTo>
                <a:pt x="0" y="0"/>
              </a:moveTo>
              <a:lnTo>
                <a:pt x="0" y="656710"/>
              </a:lnTo>
              <a:lnTo>
                <a:pt x="175122" y="65671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EE5C3A-1B27-40C6-B0FC-0E1498C7FD30}">
      <dsp:nvSpPr>
        <dsp:cNvPr id="0" name=""/>
        <dsp:cNvSpPr/>
      </dsp:nvSpPr>
      <dsp:spPr>
        <a:xfrm>
          <a:off x="6918873" y="1287453"/>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3826945"/>
              <a:satOff val="23056"/>
              <a:lumOff val="184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a:t>EU-RoHS</a:t>
          </a:r>
        </a:p>
      </dsp:txBody>
      <dsp:txXfrm>
        <a:off x="6944519" y="1313099"/>
        <a:ext cx="1349690" cy="824321"/>
      </dsp:txXfrm>
    </dsp:sp>
    <dsp:sp modelId="{A73E00C0-8683-4C1A-A7AF-EEB381CA7A1E}">
      <dsp:nvSpPr>
        <dsp:cNvPr id="0" name=""/>
        <dsp:cNvSpPr/>
      </dsp:nvSpPr>
      <dsp:spPr>
        <a:xfrm>
          <a:off x="6743751" y="1068549"/>
          <a:ext cx="175122" cy="1751227"/>
        </a:xfrm>
        <a:custGeom>
          <a:avLst/>
          <a:gdLst/>
          <a:ahLst/>
          <a:cxnLst/>
          <a:rect l="0" t="0" r="0" b="0"/>
          <a:pathLst>
            <a:path>
              <a:moveTo>
                <a:pt x="0" y="0"/>
              </a:moveTo>
              <a:lnTo>
                <a:pt x="0" y="1751227"/>
              </a:lnTo>
              <a:lnTo>
                <a:pt x="175122" y="1751227"/>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3711E6-9CA8-4137-A454-E3DDC875F9CA}">
      <dsp:nvSpPr>
        <dsp:cNvPr id="0" name=""/>
        <dsp:cNvSpPr/>
      </dsp:nvSpPr>
      <dsp:spPr>
        <a:xfrm>
          <a:off x="6918873" y="2381970"/>
          <a:ext cx="1400982" cy="8756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33020" rIns="49530" bIns="33020" numCol="1" spcCol="1270" anchor="ctr" anchorCtr="0">
          <a:noAutofit/>
        </a:bodyPr>
        <a:lstStyle/>
        <a:p>
          <a:pPr marL="0" lvl="0" indent="0" algn="ctr" defTabSz="1155700">
            <a:lnSpc>
              <a:spcPct val="90000"/>
            </a:lnSpc>
            <a:spcBef>
              <a:spcPct val="0"/>
            </a:spcBef>
            <a:spcAft>
              <a:spcPct val="35000"/>
            </a:spcAft>
            <a:buNone/>
          </a:pPr>
          <a:r>
            <a:rPr lang="en-US" sz="2600" kern="1200" dirty="0" err="1"/>
            <a:t>Oekotex</a:t>
          </a:r>
          <a:endParaRPr lang="en-US" sz="2600" kern="1200" dirty="0"/>
        </a:p>
      </dsp:txBody>
      <dsp:txXfrm>
        <a:off x="6944519" y="2407616"/>
        <a:ext cx="1349690" cy="82432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5928" cy="499745"/>
          </a:xfrm>
          <a:prstGeom prst="rect">
            <a:avLst/>
          </a:prstGeom>
        </p:spPr>
        <p:txBody>
          <a:bodyPr vert="horz" lIns="96350" tIns="48175" rIns="96350" bIns="48175" rtlCol="0"/>
          <a:lstStyle>
            <a:lvl1pPr algn="l">
              <a:defRPr sz="1300"/>
            </a:lvl1pPr>
          </a:lstStyle>
          <a:p>
            <a:endParaRPr lang="en-US"/>
          </a:p>
        </p:txBody>
      </p:sp>
      <p:sp>
        <p:nvSpPr>
          <p:cNvPr id="3" name="Date Placeholder 2"/>
          <p:cNvSpPr>
            <a:spLocks noGrp="1"/>
          </p:cNvSpPr>
          <p:nvPr>
            <p:ph type="dt" sz="quarter" idx="1"/>
          </p:nvPr>
        </p:nvSpPr>
        <p:spPr>
          <a:xfrm>
            <a:off x="3890008" y="0"/>
            <a:ext cx="2975928" cy="499745"/>
          </a:xfrm>
          <a:prstGeom prst="rect">
            <a:avLst/>
          </a:prstGeom>
        </p:spPr>
        <p:txBody>
          <a:bodyPr vert="horz" lIns="96350" tIns="48175" rIns="96350" bIns="48175" rtlCol="0"/>
          <a:lstStyle>
            <a:lvl1pPr algn="r">
              <a:defRPr sz="1300"/>
            </a:lvl1pPr>
          </a:lstStyle>
          <a:p>
            <a:fld id="{6A10D82C-C23E-435A-9AA2-63AF64B6D824}" type="datetimeFigureOut">
              <a:rPr lang="en-US" smtClean="0"/>
              <a:pPr/>
              <a:t>5/20/2019</a:t>
            </a:fld>
            <a:endParaRPr lang="en-US"/>
          </a:p>
        </p:txBody>
      </p:sp>
      <p:sp>
        <p:nvSpPr>
          <p:cNvPr id="4" name="Footer Placeholder 3"/>
          <p:cNvSpPr>
            <a:spLocks noGrp="1"/>
          </p:cNvSpPr>
          <p:nvPr>
            <p:ph type="ftr" sz="quarter" idx="2"/>
          </p:nvPr>
        </p:nvSpPr>
        <p:spPr>
          <a:xfrm>
            <a:off x="0" y="9493420"/>
            <a:ext cx="2975928" cy="499745"/>
          </a:xfrm>
          <a:prstGeom prst="rect">
            <a:avLst/>
          </a:prstGeom>
        </p:spPr>
        <p:txBody>
          <a:bodyPr vert="horz" lIns="96350" tIns="48175" rIns="96350" bIns="48175" rtlCol="0" anchor="b"/>
          <a:lstStyle>
            <a:lvl1pPr algn="l">
              <a:defRPr sz="1300"/>
            </a:lvl1pPr>
          </a:lstStyle>
          <a:p>
            <a:endParaRPr lang="en-US"/>
          </a:p>
        </p:txBody>
      </p:sp>
      <p:sp>
        <p:nvSpPr>
          <p:cNvPr id="5" name="Slide Number Placeholder 4"/>
          <p:cNvSpPr>
            <a:spLocks noGrp="1"/>
          </p:cNvSpPr>
          <p:nvPr>
            <p:ph type="sldNum" sz="quarter" idx="3"/>
          </p:nvPr>
        </p:nvSpPr>
        <p:spPr>
          <a:xfrm>
            <a:off x="3890008" y="9493420"/>
            <a:ext cx="2975928" cy="499745"/>
          </a:xfrm>
          <a:prstGeom prst="rect">
            <a:avLst/>
          </a:prstGeom>
        </p:spPr>
        <p:txBody>
          <a:bodyPr vert="horz" lIns="96350" tIns="48175" rIns="96350" bIns="48175" rtlCol="0" anchor="b"/>
          <a:lstStyle>
            <a:lvl1pPr algn="r">
              <a:defRPr sz="1300"/>
            </a:lvl1pPr>
          </a:lstStyle>
          <a:p>
            <a:fld id="{DBDC6D90-DFA5-44BE-BC5C-EEDF3C2C7172}" type="slidenum">
              <a:rPr lang="en-US" smtClean="0"/>
              <a:pPr/>
              <a:t>‹#›</a:t>
            </a:fld>
            <a:endParaRPr lang="en-US"/>
          </a:p>
        </p:txBody>
      </p:sp>
    </p:spTree>
    <p:extLst>
      <p:ext uri="{BB962C8B-B14F-4D97-AF65-F5344CB8AC3E}">
        <p14:creationId xmlns:p14="http://schemas.microsoft.com/office/powerpoint/2010/main" val="3444242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5928" cy="499745"/>
          </a:xfrm>
          <a:prstGeom prst="rect">
            <a:avLst/>
          </a:prstGeom>
        </p:spPr>
        <p:txBody>
          <a:bodyPr vert="horz" lIns="96350" tIns="48175" rIns="96350" bIns="48175" rtlCol="0"/>
          <a:lstStyle>
            <a:lvl1pPr algn="l">
              <a:defRPr sz="1300"/>
            </a:lvl1pPr>
          </a:lstStyle>
          <a:p>
            <a:endParaRPr lang="en-US"/>
          </a:p>
        </p:txBody>
      </p:sp>
      <p:sp>
        <p:nvSpPr>
          <p:cNvPr id="3" name="Date Placeholder 2"/>
          <p:cNvSpPr>
            <a:spLocks noGrp="1"/>
          </p:cNvSpPr>
          <p:nvPr>
            <p:ph type="dt" idx="1"/>
          </p:nvPr>
        </p:nvSpPr>
        <p:spPr>
          <a:xfrm>
            <a:off x="3890008" y="0"/>
            <a:ext cx="2975928" cy="499745"/>
          </a:xfrm>
          <a:prstGeom prst="rect">
            <a:avLst/>
          </a:prstGeom>
        </p:spPr>
        <p:txBody>
          <a:bodyPr vert="horz" lIns="96350" tIns="48175" rIns="96350" bIns="48175" rtlCol="0"/>
          <a:lstStyle>
            <a:lvl1pPr algn="r">
              <a:defRPr sz="1300"/>
            </a:lvl1pPr>
          </a:lstStyle>
          <a:p>
            <a:fld id="{87E0F113-22D3-4B6B-9369-3191394BD464}" type="datetimeFigureOut">
              <a:rPr lang="en-US" smtClean="0"/>
              <a:pPr/>
              <a:t>5/20/2019</a:t>
            </a:fld>
            <a:endParaRPr lang="en-US"/>
          </a:p>
        </p:txBody>
      </p:sp>
      <p:sp>
        <p:nvSpPr>
          <p:cNvPr id="4" name="Slide Image Placeholder 3"/>
          <p:cNvSpPr>
            <a:spLocks noGrp="1" noRot="1" noChangeAspect="1"/>
          </p:cNvSpPr>
          <p:nvPr>
            <p:ph type="sldImg" idx="2"/>
          </p:nvPr>
        </p:nvSpPr>
        <p:spPr>
          <a:xfrm>
            <a:off x="935038" y="749300"/>
            <a:ext cx="4997450" cy="3748088"/>
          </a:xfrm>
          <a:prstGeom prst="rect">
            <a:avLst/>
          </a:prstGeom>
          <a:noFill/>
          <a:ln w="12700">
            <a:solidFill>
              <a:prstClr val="black"/>
            </a:solidFill>
          </a:ln>
        </p:spPr>
        <p:txBody>
          <a:bodyPr vert="horz" lIns="96350" tIns="48175" rIns="96350" bIns="48175" rtlCol="0" anchor="ctr"/>
          <a:lstStyle/>
          <a:p>
            <a:endParaRPr lang="en-US"/>
          </a:p>
        </p:txBody>
      </p:sp>
      <p:sp>
        <p:nvSpPr>
          <p:cNvPr id="5" name="Notes Placeholder 4"/>
          <p:cNvSpPr>
            <a:spLocks noGrp="1"/>
          </p:cNvSpPr>
          <p:nvPr>
            <p:ph type="body" sz="quarter" idx="3"/>
          </p:nvPr>
        </p:nvSpPr>
        <p:spPr>
          <a:xfrm>
            <a:off x="686753" y="4747578"/>
            <a:ext cx="5494020" cy="4497705"/>
          </a:xfrm>
          <a:prstGeom prst="rect">
            <a:avLst/>
          </a:prstGeom>
        </p:spPr>
        <p:txBody>
          <a:bodyPr vert="horz" lIns="96350" tIns="48175" rIns="96350" bIns="4817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93420"/>
            <a:ext cx="2975928" cy="499745"/>
          </a:xfrm>
          <a:prstGeom prst="rect">
            <a:avLst/>
          </a:prstGeom>
        </p:spPr>
        <p:txBody>
          <a:bodyPr vert="horz" lIns="96350" tIns="48175" rIns="96350" bIns="48175" rtlCol="0" anchor="b"/>
          <a:lstStyle>
            <a:lvl1pPr algn="l">
              <a:defRPr sz="1300"/>
            </a:lvl1pPr>
          </a:lstStyle>
          <a:p>
            <a:endParaRPr lang="en-US"/>
          </a:p>
        </p:txBody>
      </p:sp>
      <p:sp>
        <p:nvSpPr>
          <p:cNvPr id="7" name="Slide Number Placeholder 6"/>
          <p:cNvSpPr>
            <a:spLocks noGrp="1"/>
          </p:cNvSpPr>
          <p:nvPr>
            <p:ph type="sldNum" sz="quarter" idx="5"/>
          </p:nvPr>
        </p:nvSpPr>
        <p:spPr>
          <a:xfrm>
            <a:off x="3890008" y="9493420"/>
            <a:ext cx="2975928" cy="499745"/>
          </a:xfrm>
          <a:prstGeom prst="rect">
            <a:avLst/>
          </a:prstGeom>
        </p:spPr>
        <p:txBody>
          <a:bodyPr vert="horz" lIns="96350" tIns="48175" rIns="96350" bIns="48175" rtlCol="0" anchor="b"/>
          <a:lstStyle>
            <a:lvl1pPr algn="r">
              <a:defRPr sz="1300"/>
            </a:lvl1pPr>
          </a:lstStyle>
          <a:p>
            <a:fld id="{9F08AE42-7EAD-47A4-AF39-18B1C546DE03}" type="slidenum">
              <a:rPr lang="en-US" smtClean="0"/>
              <a:pPr/>
              <a:t>‹#›</a:t>
            </a:fld>
            <a:endParaRPr lang="en-US"/>
          </a:p>
        </p:txBody>
      </p:sp>
    </p:spTree>
    <p:extLst>
      <p:ext uri="{BB962C8B-B14F-4D97-AF65-F5344CB8AC3E}">
        <p14:creationId xmlns:p14="http://schemas.microsoft.com/office/powerpoint/2010/main" val="41669069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08AE42-7EAD-47A4-AF39-18B1C546DE03}" type="slidenum">
              <a:rPr lang="en-US" smtClean="0"/>
              <a:pPr/>
              <a:t>14</a:t>
            </a:fld>
            <a:endParaRPr lang="en-US"/>
          </a:p>
        </p:txBody>
      </p:sp>
    </p:spTree>
    <p:extLst>
      <p:ext uri="{BB962C8B-B14F-4D97-AF65-F5344CB8AC3E}">
        <p14:creationId xmlns:p14="http://schemas.microsoft.com/office/powerpoint/2010/main" val="2800730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08AE42-7EAD-47A4-AF39-18B1C546DE03}" type="slidenum">
              <a:rPr lang="en-US" smtClean="0"/>
              <a:pPr/>
              <a:t>15</a:t>
            </a:fld>
            <a:endParaRPr lang="en-US"/>
          </a:p>
        </p:txBody>
      </p:sp>
    </p:spTree>
    <p:extLst>
      <p:ext uri="{BB962C8B-B14F-4D97-AF65-F5344CB8AC3E}">
        <p14:creationId xmlns:p14="http://schemas.microsoft.com/office/powerpoint/2010/main" val="3889455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08AE42-7EAD-47A4-AF39-18B1C546DE03}" type="slidenum">
              <a:rPr lang="en-US" smtClean="0"/>
              <a:pPr/>
              <a:t>33</a:t>
            </a:fld>
            <a:endParaRPr lang="en-US"/>
          </a:p>
        </p:txBody>
      </p:sp>
    </p:spTree>
    <p:extLst>
      <p:ext uri="{BB962C8B-B14F-4D97-AF65-F5344CB8AC3E}">
        <p14:creationId xmlns:p14="http://schemas.microsoft.com/office/powerpoint/2010/main" val="39064309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jpeg"/><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t>i2a General Assembly Meeting                                                       Barcelona, 16 May 2019</a:t>
            </a:r>
            <a:endParaRPr lang="en-US" dirty="0"/>
          </a:p>
        </p:txBody>
      </p:sp>
      <p:sp>
        <p:nvSpPr>
          <p:cNvPr id="6" name="Slide Number Placeholder 5"/>
          <p:cNvSpPr>
            <a:spLocks noGrp="1"/>
          </p:cNvSpPr>
          <p:nvPr>
            <p:ph type="sldNum" sz="quarter" idx="12"/>
          </p:nvPr>
        </p:nvSpPr>
        <p:spPr/>
        <p:txBody>
          <a:bodyPr/>
          <a:lstStyle/>
          <a:p>
            <a:fld id="{EF70D123-9DC6-4163-8D18-78791503709C}" type="slidenum">
              <a:rPr lang="en-US" smtClean="0"/>
              <a:pPr/>
              <a:t>‹#›</a:t>
            </a:fld>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689" y="2242119"/>
            <a:ext cx="9143999" cy="23737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 name="Title 1"/>
          <p:cNvSpPr>
            <a:spLocks noGrp="1"/>
          </p:cNvSpPr>
          <p:nvPr>
            <p:ph type="title"/>
          </p:nvPr>
        </p:nvSpPr>
        <p:spPr>
          <a:xfrm>
            <a:off x="3635896" y="2747962"/>
            <a:ext cx="5337384" cy="1362075"/>
          </a:xfrm>
        </p:spPr>
        <p:txBody>
          <a:bodyPr anchor="t">
            <a:normAutofit/>
          </a:bodyPr>
          <a:lstStyle>
            <a:lvl1pPr algn="l">
              <a:defRPr sz="3600" b="1" cap="all">
                <a:solidFill>
                  <a:srgbClr val="6D6E71"/>
                </a:solidFill>
                <a:latin typeface="Arial" panose="020B0604020202020204" pitchFamily="34" charset="0"/>
                <a:cs typeface="Arial" panose="020B0604020202020204" pitchFamily="34" charset="0"/>
              </a:defRPr>
            </a:lvl1pPr>
          </a:lstStyle>
          <a:p>
            <a:r>
              <a:rPr lang="en-US" dirty="0"/>
              <a:t>Click to edit Master title style</a:t>
            </a:r>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9552" y="2040324"/>
            <a:ext cx="2402378" cy="3240360"/>
          </a:xfrm>
          <a:prstGeom prst="rect">
            <a:avLst/>
          </a:prstGeom>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4463" y="144462"/>
            <a:ext cx="5398574" cy="18443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4" name="Content Placeholder 13"/>
          <p:cNvSpPr>
            <a:spLocks noGrp="1"/>
          </p:cNvSpPr>
          <p:nvPr>
            <p:ph sz="quarter" idx="13"/>
          </p:nvPr>
        </p:nvSpPr>
        <p:spPr>
          <a:xfrm>
            <a:off x="3995738" y="4797425"/>
            <a:ext cx="3600450" cy="719138"/>
          </a:xfrm>
          <a:prstGeom prst="rect">
            <a:avLst/>
          </a:prstGeom>
        </p:spPr>
        <p:txBody>
          <a:bodyPr/>
          <a:lstStyle>
            <a:lvl1pPr marL="0" indent="0">
              <a:buNone/>
              <a:defRPr sz="2400">
                <a:solidFill>
                  <a:srgbClr val="008953"/>
                </a:solidFill>
                <a:latin typeface="+mn-lt"/>
              </a:defRPr>
            </a:lvl1pPr>
            <a:lvl2pPr marL="457200" indent="0">
              <a:buNone/>
              <a:defRPr>
                <a:latin typeface="+mn-lt"/>
              </a:defRPr>
            </a:lvl2pPr>
            <a:lvl3pPr marL="914400" indent="0">
              <a:buNone/>
              <a:defRPr/>
            </a:lvl3pPr>
            <a:lvl5pPr marL="1828800" indent="0">
              <a:buNone/>
              <a:defRPr sz="2400">
                <a:solidFill>
                  <a:srgbClr val="008953"/>
                </a:solidFill>
                <a:latin typeface="DIN-Medium" pitchFamily="2" charset="0"/>
              </a:defRPr>
            </a:lvl5pPr>
          </a:lstStyle>
          <a:p>
            <a:pPr lvl="0"/>
            <a:r>
              <a:rPr lang="en-US" dirty="0"/>
              <a:t>Click to edit Master text styles</a:t>
            </a:r>
          </a:p>
          <a:p>
            <a:pPr lvl="1"/>
            <a:endParaRPr lang="en-US" dirty="0"/>
          </a:p>
        </p:txBody>
      </p:sp>
    </p:spTree>
    <p:extLst>
      <p:ext uri="{BB962C8B-B14F-4D97-AF65-F5344CB8AC3E}">
        <p14:creationId xmlns:p14="http://schemas.microsoft.com/office/powerpoint/2010/main" val="4224066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grpSp>
        <p:nvGrpSpPr>
          <p:cNvPr id="8" name="Group 7"/>
          <p:cNvGrpSpPr/>
          <p:nvPr/>
        </p:nvGrpSpPr>
        <p:grpSpPr>
          <a:xfrm>
            <a:off x="2113535" y="838241"/>
            <a:ext cx="4916931" cy="5181519"/>
            <a:chOff x="2113535" y="838241"/>
            <a:chExt cx="4916931" cy="5181519"/>
          </a:xfrm>
        </p:grpSpPr>
        <p:pic>
          <p:nvPicPr>
            <p:cNvPr id="5" name="Picture 3"/>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6750"/>
                      </a14:imgEffect>
                    </a14:imgLayer>
                  </a14:imgProps>
                </a:ext>
                <a:ext uri="{28A0092B-C50C-407E-A947-70E740481C1C}">
                  <a14:useLocalDpi xmlns:a14="http://schemas.microsoft.com/office/drawing/2010/main"/>
                </a:ext>
              </a:extLst>
            </a:blip>
            <a:srcRect/>
            <a:stretch>
              <a:fillRect/>
            </a:stretch>
          </p:blipFill>
          <p:spPr bwMode="auto">
            <a:xfrm>
              <a:off x="2113535" y="838241"/>
              <a:ext cx="4916931" cy="5181519"/>
            </a:xfrm>
            <a:prstGeom prst="rect">
              <a:avLst/>
            </a:prstGeom>
            <a:gradFill>
              <a:gsLst>
                <a:gs pos="0">
                  <a:schemeClr val="accent1">
                    <a:tint val="66000"/>
                    <a:satMod val="160000"/>
                  </a:schemeClr>
                </a:gs>
                <a:gs pos="46000">
                  <a:schemeClr val="accent1">
                    <a:tint val="44500"/>
                    <a:satMod val="160000"/>
                    <a:alpha val="0"/>
                  </a:schemeClr>
                </a:gs>
                <a:gs pos="100000">
                  <a:schemeClr val="accent1">
                    <a:tint val="23500"/>
                    <a:satMod val="160000"/>
                  </a:schemeClr>
                </a:gs>
              </a:gsLst>
              <a:lin ang="5400000" scaled="0"/>
            </a:gradFill>
            <a:ln>
              <a:noFill/>
            </a:ln>
            <a:effectLst/>
          </p:spPr>
        </p:pic>
        <p:sp>
          <p:nvSpPr>
            <p:cNvPr id="7" name="Oval 6"/>
            <p:cNvSpPr/>
            <p:nvPr userDrawn="1"/>
          </p:nvSpPr>
          <p:spPr>
            <a:xfrm>
              <a:off x="2195736" y="1196752"/>
              <a:ext cx="4643037" cy="4680520"/>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lvl1pPr>
              <a:defRPr>
                <a:solidFill>
                  <a:srgbClr val="008953"/>
                </a:solidFill>
                <a:latin typeface="+mj-lt"/>
              </a:defRPr>
            </a:lvl1pPr>
          </a:lstStyle>
          <a:p>
            <a:r>
              <a:rPr lang="en-US" dirty="0"/>
              <a:t>Click to edit Master title style</a:t>
            </a: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3152" y="6153859"/>
            <a:ext cx="9169200" cy="41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23528" y="5599071"/>
            <a:ext cx="1524000" cy="1258929"/>
          </a:xfrm>
          <a:prstGeom prst="rect">
            <a:avLst/>
          </a:prstGeom>
        </p:spPr>
      </p:pic>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92280" y="5904454"/>
            <a:ext cx="1938270" cy="9132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Content Placeholder 2"/>
          <p:cNvSpPr>
            <a:spLocks noGrp="1"/>
          </p:cNvSpPr>
          <p:nvPr>
            <p:ph sz="half" idx="1"/>
          </p:nvPr>
        </p:nvSpPr>
        <p:spPr>
          <a:xfrm>
            <a:off x="457200" y="1600200"/>
            <a:ext cx="8147248" cy="4525963"/>
          </a:xfrm>
          <a:prstGeom prst="rect">
            <a:avLst/>
          </a:prstGeom>
        </p:spPr>
        <p:txBody>
          <a:bodyPr/>
          <a:lstStyle>
            <a:lvl1pPr marL="342900" indent="-342900">
              <a:buFont typeface="Wingdings" pitchFamily="2" charset="2"/>
              <a:buChar char="q"/>
              <a:defRPr sz="2800">
                <a:solidFill>
                  <a:srgbClr val="6D6E71"/>
                </a:solidFill>
                <a:latin typeface="+mn-lt"/>
              </a:defRPr>
            </a:lvl1pPr>
            <a:lvl2pPr marL="800100" indent="-342900">
              <a:buFont typeface="Wingdings" pitchFamily="2" charset="2"/>
              <a:buChar char="§"/>
              <a:defRPr sz="2400">
                <a:solidFill>
                  <a:srgbClr val="6D6E71"/>
                </a:solidFill>
                <a:latin typeface="+mn-lt"/>
              </a:defRPr>
            </a:lvl2pPr>
            <a:lvl3pPr marL="1143000" indent="-228600">
              <a:buFont typeface="Courier New" pitchFamily="49" charset="0"/>
              <a:buChar char="o"/>
              <a:defRPr sz="2000">
                <a:solidFill>
                  <a:srgbClr val="6D6E71"/>
                </a:solidFill>
                <a:latin typeface="+mn-lt"/>
              </a:defRPr>
            </a:lvl3pPr>
            <a:lvl4pPr>
              <a:defRPr sz="1800">
                <a:solidFill>
                  <a:srgbClr val="6D6E71"/>
                </a:solidFill>
                <a:latin typeface="+mn-lt"/>
              </a:defRPr>
            </a:lvl4pPr>
            <a:lvl5pPr>
              <a:defRPr sz="1800">
                <a:solidFill>
                  <a:srgbClr val="6D6E71"/>
                </a:solidFill>
                <a:latin typeface="+mn-l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12"/>
          </p:nvPr>
        </p:nvSpPr>
        <p:spPr>
          <a:xfrm>
            <a:off x="4350804" y="6589861"/>
            <a:ext cx="442392" cy="268139"/>
          </a:xfrm>
        </p:spPr>
        <p:txBody>
          <a:bodyPr/>
          <a:lstStyle>
            <a:lvl1pPr>
              <a:defRPr>
                <a:solidFill>
                  <a:srgbClr val="939598"/>
                </a:solidFill>
                <a:latin typeface="DINCond-Regular" pitchFamily="50" charset="0"/>
              </a:defRPr>
            </a:lvl1pPr>
          </a:lstStyle>
          <a:p>
            <a:fld id="{EF70D123-9DC6-4163-8D18-78791503709C}" type="slidenum">
              <a:rPr lang="en-US" smtClean="0"/>
              <a:pPr/>
              <a:t>‹#›</a:t>
            </a:fld>
            <a:endParaRPr lang="en-US"/>
          </a:p>
        </p:txBody>
      </p:sp>
      <p:sp>
        <p:nvSpPr>
          <p:cNvPr id="11" name="Footer Placeholder 4"/>
          <p:cNvSpPr>
            <a:spLocks noGrp="1"/>
          </p:cNvSpPr>
          <p:nvPr>
            <p:ph type="ftr" sz="quarter" idx="11"/>
          </p:nvPr>
        </p:nvSpPr>
        <p:spPr>
          <a:xfrm>
            <a:off x="3124200" y="6181318"/>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311665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Only">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2113535" y="838241"/>
            <a:ext cx="4916931" cy="5181519"/>
            <a:chOff x="2113535" y="838241"/>
            <a:chExt cx="4916931" cy="5181519"/>
          </a:xfrm>
        </p:grpSpPr>
        <p:pic>
          <p:nvPicPr>
            <p:cNvPr id="10" name="Picture 3"/>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6750"/>
                      </a14:imgEffect>
                    </a14:imgLayer>
                  </a14:imgProps>
                </a:ext>
                <a:ext uri="{28A0092B-C50C-407E-A947-70E740481C1C}">
                  <a14:useLocalDpi xmlns:a14="http://schemas.microsoft.com/office/drawing/2010/main"/>
                </a:ext>
              </a:extLst>
            </a:blip>
            <a:srcRect/>
            <a:stretch>
              <a:fillRect/>
            </a:stretch>
          </p:blipFill>
          <p:spPr bwMode="auto">
            <a:xfrm>
              <a:off x="2113535" y="838241"/>
              <a:ext cx="4916931" cy="5181519"/>
            </a:xfrm>
            <a:prstGeom prst="rect">
              <a:avLst/>
            </a:prstGeom>
            <a:gradFill>
              <a:gsLst>
                <a:gs pos="0">
                  <a:schemeClr val="accent1">
                    <a:tint val="66000"/>
                    <a:satMod val="160000"/>
                  </a:schemeClr>
                </a:gs>
                <a:gs pos="46000">
                  <a:schemeClr val="accent1">
                    <a:tint val="44500"/>
                    <a:satMod val="160000"/>
                    <a:alpha val="0"/>
                  </a:schemeClr>
                </a:gs>
                <a:gs pos="100000">
                  <a:schemeClr val="accent1">
                    <a:tint val="23500"/>
                    <a:satMod val="160000"/>
                  </a:schemeClr>
                </a:gs>
              </a:gsLst>
              <a:lin ang="5400000" scaled="0"/>
            </a:gradFill>
            <a:ln>
              <a:noFill/>
            </a:ln>
            <a:effectLst/>
          </p:spPr>
        </p:pic>
        <p:sp>
          <p:nvSpPr>
            <p:cNvPr id="11" name="Oval 10"/>
            <p:cNvSpPr/>
            <p:nvPr userDrawn="1"/>
          </p:nvSpPr>
          <p:spPr>
            <a:xfrm>
              <a:off x="2195736" y="1196752"/>
              <a:ext cx="4643037" cy="4680520"/>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p:txBody>
          <a:bodyPr/>
          <a:lstStyle>
            <a:lvl1pPr>
              <a:defRPr>
                <a:solidFill>
                  <a:srgbClr val="008953"/>
                </a:solidFill>
                <a:latin typeface="+mj-lt"/>
              </a:defRPr>
            </a:lvl1pPr>
          </a:lstStyle>
          <a:p>
            <a:r>
              <a:rPr lang="en-US" dirty="0"/>
              <a:t>Click to edit Master title style</a:t>
            </a:r>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3152" y="6153859"/>
            <a:ext cx="9169200" cy="41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23528" y="5599071"/>
            <a:ext cx="1524000" cy="1258929"/>
          </a:xfrm>
          <a:prstGeom prst="rect">
            <a:avLst/>
          </a:prstGeom>
        </p:spPr>
      </p:pic>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92280" y="5904454"/>
            <a:ext cx="1938270" cy="9132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Picture Placeholder 2"/>
          <p:cNvSpPr>
            <a:spLocks noGrp="1"/>
          </p:cNvSpPr>
          <p:nvPr>
            <p:ph type="pic" idx="1"/>
          </p:nvPr>
        </p:nvSpPr>
        <p:spPr>
          <a:xfrm>
            <a:off x="1605880" y="1484271"/>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8" name="Slide Number Placeholder 5"/>
          <p:cNvSpPr>
            <a:spLocks noGrp="1"/>
          </p:cNvSpPr>
          <p:nvPr>
            <p:ph type="sldNum" sz="quarter" idx="12"/>
          </p:nvPr>
        </p:nvSpPr>
        <p:spPr>
          <a:xfrm>
            <a:off x="4350804" y="6589861"/>
            <a:ext cx="442392" cy="268139"/>
          </a:xfrm>
        </p:spPr>
        <p:txBody>
          <a:bodyPr/>
          <a:lstStyle>
            <a:lvl1pPr>
              <a:defRPr>
                <a:solidFill>
                  <a:srgbClr val="939598"/>
                </a:solidFill>
                <a:latin typeface="DINCond-Regular" pitchFamily="50" charset="0"/>
              </a:defRPr>
            </a:lvl1pPr>
          </a:lstStyle>
          <a:p>
            <a:fld id="{EF70D123-9DC6-4163-8D18-78791503709C}" type="slidenum">
              <a:rPr lang="en-US" smtClean="0"/>
              <a:pPr/>
              <a:t>‹#›</a:t>
            </a:fld>
            <a:endParaRPr lang="en-US"/>
          </a:p>
        </p:txBody>
      </p:sp>
      <p:sp>
        <p:nvSpPr>
          <p:cNvPr id="12" name="Footer Placeholder 4"/>
          <p:cNvSpPr>
            <a:spLocks noGrp="1"/>
          </p:cNvSpPr>
          <p:nvPr>
            <p:ph type="ftr" sz="quarter" idx="11"/>
          </p:nvPr>
        </p:nvSpPr>
        <p:spPr>
          <a:xfrm>
            <a:off x="3124200" y="6203703"/>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421583465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Title Only">
    <p:bg>
      <p:bgRef idx="1001">
        <a:schemeClr val="bg1"/>
      </p:bgRef>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14550" y="841375"/>
            <a:ext cx="4913313" cy="5175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lvl1pPr>
              <a:defRPr>
                <a:solidFill>
                  <a:srgbClr val="008953"/>
                </a:solidFill>
                <a:latin typeface="+mj-lt"/>
              </a:defRPr>
            </a:lvl1pPr>
          </a:lstStyle>
          <a:p>
            <a:r>
              <a:rPr lang="en-US" dirty="0"/>
              <a:t>Click to edit Master title style</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3152" y="6153859"/>
            <a:ext cx="9169200" cy="41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23528" y="5599071"/>
            <a:ext cx="1524000" cy="1258929"/>
          </a:xfrm>
          <a:prstGeom prst="rect">
            <a:avLst/>
          </a:prstGeom>
        </p:spPr>
      </p:pic>
      <p:pic>
        <p:nvPicPr>
          <p:cNvPr id="1027"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92280" y="5904454"/>
            <a:ext cx="1938270" cy="9132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Content Placeholder 2"/>
          <p:cNvSpPr>
            <a:spLocks noGrp="1"/>
          </p:cNvSpPr>
          <p:nvPr>
            <p:ph sz="half" idx="1"/>
          </p:nvPr>
        </p:nvSpPr>
        <p:spPr>
          <a:xfrm>
            <a:off x="457200" y="2204864"/>
            <a:ext cx="3898776" cy="3921299"/>
          </a:xfrm>
          <a:prstGeom prst="rect">
            <a:avLst/>
          </a:prstGeom>
        </p:spPr>
        <p:txBody>
          <a:bodyPr/>
          <a:lstStyle>
            <a:lvl1pPr marL="342900" indent="-342900">
              <a:buFont typeface="Wingdings" pitchFamily="2" charset="2"/>
              <a:buChar char="q"/>
              <a:defRPr sz="2800">
                <a:solidFill>
                  <a:srgbClr val="6D6E71"/>
                </a:solidFill>
                <a:latin typeface="+mn-lt"/>
              </a:defRPr>
            </a:lvl1pPr>
            <a:lvl2pPr marL="800100" indent="-342900">
              <a:buFont typeface="Wingdings" pitchFamily="2" charset="2"/>
              <a:buChar char="§"/>
              <a:defRPr sz="2400">
                <a:solidFill>
                  <a:srgbClr val="6D6E71"/>
                </a:solidFill>
                <a:latin typeface="+mn-lt"/>
              </a:defRPr>
            </a:lvl2pPr>
            <a:lvl3pPr marL="1143000" indent="-228600">
              <a:buFont typeface="Courier New" pitchFamily="49" charset="0"/>
              <a:buChar char="o"/>
              <a:defRPr sz="2000">
                <a:solidFill>
                  <a:srgbClr val="6D6E71"/>
                </a:solidFill>
                <a:latin typeface="+mn-lt"/>
              </a:defRPr>
            </a:lvl3pPr>
            <a:lvl4pPr>
              <a:defRPr sz="1800">
                <a:solidFill>
                  <a:srgbClr val="6D6E71"/>
                </a:solidFill>
                <a:latin typeface="+mn-lt"/>
              </a:defRPr>
            </a:lvl4pPr>
            <a:lvl5pPr>
              <a:defRPr sz="1800">
                <a:solidFill>
                  <a:srgbClr val="6D6E71"/>
                </a:solidFill>
                <a:latin typeface="+mn-lt"/>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Content Placeholder 2"/>
          <p:cNvSpPr>
            <a:spLocks noGrp="1"/>
          </p:cNvSpPr>
          <p:nvPr>
            <p:ph sz="half" idx="10"/>
          </p:nvPr>
        </p:nvSpPr>
        <p:spPr>
          <a:xfrm>
            <a:off x="4499992" y="2204863"/>
            <a:ext cx="3898800" cy="3920400"/>
          </a:xfrm>
          <a:prstGeom prst="rect">
            <a:avLst/>
          </a:prstGeom>
        </p:spPr>
        <p:txBody>
          <a:bodyPr/>
          <a:lstStyle>
            <a:lvl1pPr marL="342900" indent="-342900">
              <a:buFont typeface="Wingdings" pitchFamily="2" charset="2"/>
              <a:buChar char="q"/>
              <a:defRPr sz="2800">
                <a:solidFill>
                  <a:srgbClr val="6D6E71"/>
                </a:solidFill>
                <a:latin typeface="+mn-lt"/>
              </a:defRPr>
            </a:lvl1pPr>
            <a:lvl2pPr marL="800100" indent="-342900">
              <a:buFont typeface="Wingdings" pitchFamily="2" charset="2"/>
              <a:buChar char="§"/>
              <a:defRPr sz="2400">
                <a:solidFill>
                  <a:srgbClr val="6D6E71"/>
                </a:solidFill>
                <a:latin typeface="+mn-lt"/>
              </a:defRPr>
            </a:lvl2pPr>
            <a:lvl3pPr marL="1143000" indent="-228600">
              <a:buFont typeface="Courier New" pitchFamily="49" charset="0"/>
              <a:buChar char="o"/>
              <a:defRPr sz="2000">
                <a:solidFill>
                  <a:srgbClr val="6D6E71"/>
                </a:solidFill>
                <a:latin typeface="+mn-lt"/>
              </a:defRPr>
            </a:lvl3pPr>
            <a:lvl4pPr>
              <a:defRPr sz="1800">
                <a:solidFill>
                  <a:srgbClr val="6D6E71"/>
                </a:solidFill>
                <a:latin typeface="+mn-lt"/>
              </a:defRPr>
            </a:lvl4pPr>
            <a:lvl5pPr>
              <a:defRPr sz="1800">
                <a:solidFill>
                  <a:srgbClr val="6D6E71"/>
                </a:solidFill>
                <a:latin typeface="+mn-lt"/>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2"/>
          <p:cNvSpPr>
            <a:spLocks noGrp="1"/>
          </p:cNvSpPr>
          <p:nvPr>
            <p:ph type="body" idx="11"/>
          </p:nvPr>
        </p:nvSpPr>
        <p:spPr>
          <a:xfrm>
            <a:off x="457200" y="1412776"/>
            <a:ext cx="3898776" cy="762099"/>
          </a:xfrm>
          <a:prstGeom prst="rect">
            <a:avLst/>
          </a:prstGeom>
        </p:spPr>
        <p:txBody>
          <a:bodyPr anchor="b"/>
          <a:lstStyle>
            <a:lvl1pPr marL="0" indent="0">
              <a:buNone/>
              <a:defRPr sz="2800" b="1">
                <a:solidFill>
                  <a:srgbClr val="6D6E7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2"/>
          <p:cNvSpPr>
            <a:spLocks noGrp="1"/>
          </p:cNvSpPr>
          <p:nvPr>
            <p:ph type="body" idx="12"/>
          </p:nvPr>
        </p:nvSpPr>
        <p:spPr>
          <a:xfrm>
            <a:off x="4499992" y="1412776"/>
            <a:ext cx="3898776" cy="783778"/>
          </a:xfrm>
          <a:prstGeom prst="rect">
            <a:avLst/>
          </a:prstGeom>
        </p:spPr>
        <p:txBody>
          <a:bodyPr anchor="b"/>
          <a:lstStyle>
            <a:lvl1pPr marL="0" indent="0">
              <a:buNone/>
              <a:defRPr sz="2800" b="1">
                <a:solidFill>
                  <a:srgbClr val="6D6E7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Slide Number Placeholder 5"/>
          <p:cNvSpPr>
            <a:spLocks noGrp="1"/>
          </p:cNvSpPr>
          <p:nvPr>
            <p:ph type="sldNum" sz="quarter" idx="13"/>
          </p:nvPr>
        </p:nvSpPr>
        <p:spPr>
          <a:xfrm>
            <a:off x="4350804" y="6589861"/>
            <a:ext cx="442392" cy="268139"/>
          </a:xfrm>
        </p:spPr>
        <p:txBody>
          <a:bodyPr/>
          <a:lstStyle>
            <a:lvl1pPr>
              <a:defRPr>
                <a:solidFill>
                  <a:srgbClr val="939598"/>
                </a:solidFill>
                <a:latin typeface="DINCond-Regular" pitchFamily="50" charset="0"/>
              </a:defRPr>
            </a:lvl1pPr>
          </a:lstStyle>
          <a:p>
            <a:fld id="{EF70D123-9DC6-4163-8D18-78791503709C}" type="slidenum">
              <a:rPr lang="en-US" smtClean="0"/>
              <a:pPr/>
              <a:t>‹#›</a:t>
            </a:fld>
            <a:endParaRPr lang="en-US"/>
          </a:p>
        </p:txBody>
      </p:sp>
      <p:sp>
        <p:nvSpPr>
          <p:cNvPr id="13" name="Footer Placeholder 4"/>
          <p:cNvSpPr>
            <a:spLocks noGrp="1"/>
          </p:cNvSpPr>
          <p:nvPr>
            <p:ph type="ftr" sz="quarter" idx="14"/>
          </p:nvPr>
        </p:nvSpPr>
        <p:spPr>
          <a:xfrm>
            <a:off x="3123648" y="6178780"/>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058759032"/>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Only">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2113535" y="838241"/>
            <a:ext cx="4916931" cy="5181519"/>
            <a:chOff x="2113535" y="838241"/>
            <a:chExt cx="4916931" cy="5181519"/>
          </a:xfrm>
        </p:grpSpPr>
        <p:pic>
          <p:nvPicPr>
            <p:cNvPr id="8" name="Picture 3"/>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6750"/>
                      </a14:imgEffect>
                    </a14:imgLayer>
                  </a14:imgProps>
                </a:ext>
                <a:ext uri="{28A0092B-C50C-407E-A947-70E740481C1C}">
                  <a14:useLocalDpi xmlns:a14="http://schemas.microsoft.com/office/drawing/2010/main"/>
                </a:ext>
              </a:extLst>
            </a:blip>
            <a:srcRect/>
            <a:stretch>
              <a:fillRect/>
            </a:stretch>
          </p:blipFill>
          <p:spPr bwMode="auto">
            <a:xfrm>
              <a:off x="2113535" y="838241"/>
              <a:ext cx="4916931" cy="5181519"/>
            </a:xfrm>
            <a:prstGeom prst="rect">
              <a:avLst/>
            </a:prstGeom>
            <a:gradFill>
              <a:gsLst>
                <a:gs pos="0">
                  <a:schemeClr val="accent1">
                    <a:tint val="66000"/>
                    <a:satMod val="160000"/>
                  </a:schemeClr>
                </a:gs>
                <a:gs pos="46000">
                  <a:schemeClr val="accent1">
                    <a:tint val="44500"/>
                    <a:satMod val="160000"/>
                    <a:alpha val="0"/>
                  </a:schemeClr>
                </a:gs>
                <a:gs pos="100000">
                  <a:schemeClr val="accent1">
                    <a:tint val="23500"/>
                    <a:satMod val="160000"/>
                  </a:schemeClr>
                </a:gs>
              </a:gsLst>
              <a:lin ang="5400000" scaled="0"/>
            </a:gradFill>
            <a:ln>
              <a:noFill/>
            </a:ln>
            <a:effectLst/>
          </p:spPr>
        </p:pic>
        <p:sp>
          <p:nvSpPr>
            <p:cNvPr id="9" name="Oval 8"/>
            <p:cNvSpPr/>
            <p:nvPr userDrawn="1"/>
          </p:nvSpPr>
          <p:spPr>
            <a:xfrm>
              <a:off x="2195736" y="1196752"/>
              <a:ext cx="4643037" cy="4680520"/>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3152" y="6153859"/>
            <a:ext cx="9169200" cy="41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23528" y="5599071"/>
            <a:ext cx="1524000" cy="1258929"/>
          </a:xfrm>
          <a:prstGeom prst="rect">
            <a:avLst/>
          </a:prstGeom>
        </p:spPr>
      </p:pic>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92280" y="5904454"/>
            <a:ext cx="1938270" cy="9132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Slide Number Placeholder 5"/>
          <p:cNvSpPr>
            <a:spLocks noGrp="1"/>
          </p:cNvSpPr>
          <p:nvPr>
            <p:ph type="sldNum" sz="quarter" idx="12"/>
          </p:nvPr>
        </p:nvSpPr>
        <p:spPr>
          <a:xfrm>
            <a:off x="4350804" y="6589861"/>
            <a:ext cx="442392" cy="268139"/>
          </a:xfrm>
        </p:spPr>
        <p:txBody>
          <a:bodyPr/>
          <a:lstStyle>
            <a:lvl1pPr>
              <a:defRPr>
                <a:solidFill>
                  <a:srgbClr val="939598"/>
                </a:solidFill>
                <a:latin typeface="DINCond-Regular" pitchFamily="50" charset="0"/>
              </a:defRPr>
            </a:lvl1pPr>
          </a:lstStyle>
          <a:p>
            <a:fld id="{EF70D123-9DC6-4163-8D18-78791503709C}" type="slidenum">
              <a:rPr lang="en-US" smtClean="0"/>
              <a:pPr/>
              <a:t>‹#›</a:t>
            </a:fld>
            <a:endParaRPr lang="en-US"/>
          </a:p>
        </p:txBody>
      </p:sp>
      <p:sp>
        <p:nvSpPr>
          <p:cNvPr id="11" name="Footer Placeholder 4"/>
          <p:cNvSpPr>
            <a:spLocks noGrp="1"/>
          </p:cNvSpPr>
          <p:nvPr>
            <p:ph type="ftr" sz="quarter" idx="11"/>
          </p:nvPr>
        </p:nvSpPr>
        <p:spPr>
          <a:xfrm>
            <a:off x="3124200" y="6178780"/>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03580318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6_Title Only">
    <p:spTree>
      <p:nvGrpSpPr>
        <p:cNvPr id="1" name=""/>
        <p:cNvGrpSpPr/>
        <p:nvPr/>
      </p:nvGrpSpPr>
      <p:grpSpPr>
        <a:xfrm>
          <a:off x="0" y="0"/>
          <a:ext cx="0" cy="0"/>
          <a:chOff x="0" y="0"/>
          <a:chExt cx="0" cy="0"/>
        </a:xfrm>
      </p:grpSpPr>
      <p:grpSp>
        <p:nvGrpSpPr>
          <p:cNvPr id="8" name="Group 7"/>
          <p:cNvGrpSpPr/>
          <p:nvPr/>
        </p:nvGrpSpPr>
        <p:grpSpPr>
          <a:xfrm>
            <a:off x="2113535" y="838243"/>
            <a:ext cx="4916931" cy="5181519"/>
            <a:chOff x="2113535" y="838241"/>
            <a:chExt cx="4916931" cy="5181519"/>
          </a:xfrm>
        </p:grpSpPr>
        <p:pic>
          <p:nvPicPr>
            <p:cNvPr id="5" name="Picture 3"/>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colorTemperature colorTemp="6750"/>
                      </a14:imgEffect>
                    </a14:imgLayer>
                  </a14:imgProps>
                </a:ext>
                <a:ext uri="{28A0092B-C50C-407E-A947-70E740481C1C}">
                  <a14:useLocalDpi xmlns:a14="http://schemas.microsoft.com/office/drawing/2010/main"/>
                </a:ext>
              </a:extLst>
            </a:blip>
            <a:srcRect/>
            <a:stretch>
              <a:fillRect/>
            </a:stretch>
          </p:blipFill>
          <p:spPr bwMode="auto">
            <a:xfrm>
              <a:off x="2113535" y="838241"/>
              <a:ext cx="4916931" cy="5181519"/>
            </a:xfrm>
            <a:prstGeom prst="rect">
              <a:avLst/>
            </a:prstGeom>
            <a:gradFill>
              <a:gsLst>
                <a:gs pos="0">
                  <a:schemeClr val="accent1">
                    <a:tint val="66000"/>
                    <a:satMod val="160000"/>
                  </a:schemeClr>
                </a:gs>
                <a:gs pos="46000">
                  <a:schemeClr val="accent1">
                    <a:tint val="44500"/>
                    <a:satMod val="160000"/>
                    <a:alpha val="0"/>
                  </a:schemeClr>
                </a:gs>
                <a:gs pos="100000">
                  <a:schemeClr val="accent1">
                    <a:tint val="23500"/>
                    <a:satMod val="160000"/>
                  </a:schemeClr>
                </a:gs>
              </a:gsLst>
              <a:lin ang="5400000" scaled="0"/>
            </a:gradFill>
            <a:ln>
              <a:noFill/>
            </a:ln>
            <a:effectLst/>
          </p:spPr>
        </p:pic>
        <p:sp>
          <p:nvSpPr>
            <p:cNvPr id="7" name="Oval 6"/>
            <p:cNvSpPr/>
            <p:nvPr userDrawn="1"/>
          </p:nvSpPr>
          <p:spPr>
            <a:xfrm>
              <a:off x="2195736" y="1196752"/>
              <a:ext cx="4643037" cy="4680520"/>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2" name="Title 1"/>
          <p:cNvSpPr>
            <a:spLocks noGrp="1"/>
          </p:cNvSpPr>
          <p:nvPr>
            <p:ph type="title"/>
          </p:nvPr>
        </p:nvSpPr>
        <p:spPr/>
        <p:txBody>
          <a:bodyPr/>
          <a:lstStyle>
            <a:lvl1pPr>
              <a:defRPr>
                <a:solidFill>
                  <a:srgbClr val="008953"/>
                </a:solidFill>
                <a:latin typeface="+mj-lt"/>
              </a:defRPr>
            </a:lvl1pPr>
          </a:lstStyle>
          <a:p>
            <a:r>
              <a:rPr lang="en-US"/>
              <a:t>Click to edit Master title style</a:t>
            </a:r>
            <a:endParaRPr lang="en-US" dirty="0"/>
          </a:p>
        </p:txBody>
      </p:sp>
      <p:pic>
        <p:nvPicPr>
          <p:cNvPr id="1026"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13152" y="6153861"/>
            <a:ext cx="9169200" cy="4149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23528" y="5599073"/>
            <a:ext cx="1524000" cy="1258929"/>
          </a:xfrm>
          <a:prstGeom prst="rect">
            <a:avLst/>
          </a:prstGeom>
        </p:spPr>
      </p:pic>
      <p:pic>
        <p:nvPicPr>
          <p:cNvPr id="1027" name="Picture 3"/>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092280" y="5904454"/>
            <a:ext cx="1938270" cy="91323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sz="half" idx="1"/>
          </p:nvPr>
        </p:nvSpPr>
        <p:spPr>
          <a:xfrm>
            <a:off x="457200" y="1600202"/>
            <a:ext cx="8147248" cy="4525963"/>
          </a:xfrm>
          <a:prstGeom prst="rect">
            <a:avLst/>
          </a:prstGeom>
        </p:spPr>
        <p:txBody>
          <a:bodyPr/>
          <a:lstStyle>
            <a:lvl1pPr marL="257175" indent="-257175">
              <a:buFont typeface="Wingdings" pitchFamily="2" charset="2"/>
              <a:buChar char="q"/>
              <a:defRPr sz="2100">
                <a:solidFill>
                  <a:srgbClr val="6D6E71"/>
                </a:solidFill>
                <a:latin typeface="+mn-lt"/>
              </a:defRPr>
            </a:lvl1pPr>
            <a:lvl2pPr marL="600075" indent="-257175">
              <a:buFont typeface="Wingdings" pitchFamily="2" charset="2"/>
              <a:buChar char="§"/>
              <a:defRPr sz="1800">
                <a:solidFill>
                  <a:srgbClr val="6D6E71"/>
                </a:solidFill>
                <a:latin typeface="+mn-lt"/>
              </a:defRPr>
            </a:lvl2pPr>
            <a:lvl3pPr marL="857250" indent="-171450">
              <a:buFont typeface="Courier New" pitchFamily="49" charset="0"/>
              <a:buChar char="o"/>
              <a:defRPr sz="1500">
                <a:solidFill>
                  <a:srgbClr val="6D6E71"/>
                </a:solidFill>
                <a:latin typeface="+mn-lt"/>
              </a:defRPr>
            </a:lvl3pPr>
            <a:lvl4pPr>
              <a:defRPr sz="1350">
                <a:solidFill>
                  <a:srgbClr val="6D6E71"/>
                </a:solidFill>
                <a:latin typeface="+mn-lt"/>
              </a:defRPr>
            </a:lvl4pPr>
            <a:lvl5pPr>
              <a:defRPr sz="1350">
                <a:solidFill>
                  <a:srgbClr val="6D6E71"/>
                </a:solidFill>
                <a:latin typeface="+mn-lt"/>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p:cNvSpPr>
            <a:spLocks noGrp="1"/>
          </p:cNvSpPr>
          <p:nvPr>
            <p:ph type="sldNum" sz="quarter" idx="12"/>
          </p:nvPr>
        </p:nvSpPr>
        <p:spPr>
          <a:xfrm>
            <a:off x="4350804" y="6589863"/>
            <a:ext cx="442392" cy="268139"/>
          </a:xfrm>
        </p:spPr>
        <p:txBody>
          <a:bodyPr/>
          <a:lstStyle>
            <a:lvl1pPr>
              <a:defRPr>
                <a:solidFill>
                  <a:srgbClr val="939598"/>
                </a:solidFill>
                <a:latin typeface="DINCond-Regular" pitchFamily="50" charset="0"/>
              </a:defRPr>
            </a:lvl1pPr>
          </a:lstStyle>
          <a:p>
            <a:fld id="{EF70D123-9DC6-4163-8D18-78791503709C}" type="slidenum">
              <a:rPr lang="en-US" smtClean="0"/>
              <a:pPr/>
              <a:t>‹#›</a:t>
            </a:fld>
            <a:endParaRPr lang="en-US"/>
          </a:p>
        </p:txBody>
      </p:sp>
      <p:sp>
        <p:nvSpPr>
          <p:cNvPr id="11" name="Footer Placeholder 4"/>
          <p:cNvSpPr>
            <a:spLocks noGrp="1"/>
          </p:cNvSpPr>
          <p:nvPr>
            <p:ph type="ftr" sz="quarter" idx="11"/>
          </p:nvPr>
        </p:nvSpPr>
        <p:spPr>
          <a:xfrm>
            <a:off x="3124200" y="6181320"/>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92360170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i2a General Assembly Meeting                                                       Barcelona, 16 May 2019</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70D123-9DC6-4163-8D18-78791503709C}" type="slidenum">
              <a:rPr lang="en-US" smtClean="0"/>
              <a:pPr/>
              <a:t>‹#›</a:t>
            </a:fld>
            <a:endParaRPr lang="en-US"/>
          </a:p>
        </p:txBody>
      </p:sp>
    </p:spTree>
    <p:extLst>
      <p:ext uri="{BB962C8B-B14F-4D97-AF65-F5344CB8AC3E}">
        <p14:creationId xmlns:p14="http://schemas.microsoft.com/office/powerpoint/2010/main" val="41483159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71" r:id="rId6"/>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59832" y="2747962"/>
            <a:ext cx="5913448" cy="1362075"/>
          </a:xfrm>
        </p:spPr>
        <p:txBody>
          <a:bodyPr/>
          <a:lstStyle/>
          <a:p>
            <a:r>
              <a:rPr lang="en-US" dirty="0"/>
              <a:t>I2a GENERAL ASSEMBLY meeting</a:t>
            </a:r>
          </a:p>
        </p:txBody>
      </p:sp>
      <p:sp>
        <p:nvSpPr>
          <p:cNvPr id="5" name="Content Placeholder 4"/>
          <p:cNvSpPr>
            <a:spLocks noGrp="1"/>
          </p:cNvSpPr>
          <p:nvPr>
            <p:ph sz="quarter" idx="13"/>
          </p:nvPr>
        </p:nvSpPr>
        <p:spPr/>
        <p:txBody>
          <a:bodyPr/>
          <a:lstStyle/>
          <a:p>
            <a:r>
              <a:rPr lang="en-US" dirty="0"/>
              <a:t>Barcelona, 16 May 2019</a:t>
            </a:r>
          </a:p>
        </p:txBody>
      </p:sp>
    </p:spTree>
    <p:extLst>
      <p:ext uri="{BB962C8B-B14F-4D97-AF65-F5344CB8AC3E}">
        <p14:creationId xmlns:p14="http://schemas.microsoft.com/office/powerpoint/2010/main" val="45263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F8C2C0-C58E-42EA-8F2C-C74DB0E2F429}"/>
              </a:ext>
            </a:extLst>
          </p:cNvPr>
          <p:cNvSpPr>
            <a:spLocks noGrp="1"/>
          </p:cNvSpPr>
          <p:nvPr>
            <p:ph type="title"/>
          </p:nvPr>
        </p:nvSpPr>
        <p:spPr>
          <a:xfrm>
            <a:off x="457200" y="2857500"/>
            <a:ext cx="8229600" cy="1143000"/>
          </a:xfrm>
        </p:spPr>
        <p:txBody>
          <a:bodyPr>
            <a:normAutofit fontScale="90000"/>
          </a:bodyPr>
          <a:lstStyle/>
          <a:p>
            <a:r>
              <a:rPr lang="en-US" sz="4000" b="1" dirty="0">
                <a:solidFill>
                  <a:srgbClr val="0070C0"/>
                </a:solidFill>
              </a:rPr>
              <a:t>3. i2a Membership and</a:t>
            </a:r>
            <a:br>
              <a:rPr lang="en-US" sz="4000" b="1" dirty="0">
                <a:solidFill>
                  <a:srgbClr val="0070C0"/>
                </a:solidFill>
              </a:rPr>
            </a:br>
            <a:r>
              <a:rPr lang="en-US" sz="4000" b="1" dirty="0">
                <a:solidFill>
                  <a:srgbClr val="0070C0"/>
                </a:solidFill>
              </a:rPr>
              <a:t>governance matters</a:t>
            </a:r>
          </a:p>
        </p:txBody>
      </p:sp>
      <p:sp>
        <p:nvSpPr>
          <p:cNvPr id="4" name="Slide Number Placeholder 3">
            <a:extLst>
              <a:ext uri="{FF2B5EF4-FFF2-40B4-BE49-F238E27FC236}">
                <a16:creationId xmlns:a16="http://schemas.microsoft.com/office/drawing/2014/main" id="{6A7FDD3D-F6C4-4FCF-983F-A796667DE04D}"/>
              </a:ext>
            </a:extLst>
          </p:cNvPr>
          <p:cNvSpPr>
            <a:spLocks noGrp="1"/>
          </p:cNvSpPr>
          <p:nvPr>
            <p:ph type="sldNum" sz="quarter" idx="12"/>
          </p:nvPr>
        </p:nvSpPr>
        <p:spPr/>
        <p:txBody>
          <a:bodyPr/>
          <a:lstStyle/>
          <a:p>
            <a:fld id="{EF70D123-9DC6-4163-8D18-78791503709C}" type="slidenum">
              <a:rPr lang="en-US" smtClean="0"/>
              <a:pPr/>
              <a:t>10</a:t>
            </a:fld>
            <a:endParaRPr lang="en-US"/>
          </a:p>
        </p:txBody>
      </p:sp>
      <p:sp>
        <p:nvSpPr>
          <p:cNvPr id="5" name="Footer Placeholder 4">
            <a:extLst>
              <a:ext uri="{FF2B5EF4-FFF2-40B4-BE49-F238E27FC236}">
                <a16:creationId xmlns:a16="http://schemas.microsoft.com/office/drawing/2014/main" id="{67E270AE-6CE6-400E-8D41-95651157DD30}"/>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8862731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3.1 By-laws</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p:txBody>
          <a:bodyPr/>
          <a:lstStyle/>
          <a:p>
            <a:pPr>
              <a:buFont typeface="Arial" panose="020B0604020202020204" pitchFamily="34" charset="0"/>
              <a:buChar char="•"/>
            </a:pPr>
            <a:r>
              <a:rPr lang="en-US" dirty="0"/>
              <a:t>Signed documents of 6 members missing</a:t>
            </a:r>
          </a:p>
          <a:p>
            <a:pPr>
              <a:buFont typeface="Arial" panose="020B0604020202020204" pitchFamily="34" charset="0"/>
              <a:buChar char="•"/>
            </a:pPr>
            <a:endParaRPr lang="en-US" dirty="0"/>
          </a:p>
          <a:p>
            <a:pPr>
              <a:buFont typeface="Arial" panose="020B0604020202020204" pitchFamily="34" charset="0"/>
              <a:buChar char="•"/>
            </a:pPr>
            <a:r>
              <a:rPr lang="en-US" dirty="0"/>
              <a:t>Official publication of Bylaws and Board composition =&gt; after 16 May GA meeting</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11</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4078588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3.2 Chairmanships</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12</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pic>
        <p:nvPicPr>
          <p:cNvPr id="11" name="Picture 10">
            <a:extLst>
              <a:ext uri="{FF2B5EF4-FFF2-40B4-BE49-F238E27FC236}">
                <a16:creationId xmlns:a16="http://schemas.microsoft.com/office/drawing/2014/main" id="{6EFCE3C7-2175-4BEE-84F1-46E9630330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04448" y="0"/>
            <a:ext cx="476672" cy="476672"/>
          </a:xfrm>
          <a:prstGeom prst="rect">
            <a:avLst/>
          </a:prstGeom>
        </p:spPr>
      </p:pic>
      <p:sp>
        <p:nvSpPr>
          <p:cNvPr id="3" name="Content Placeholder 2">
            <a:extLst>
              <a:ext uri="{FF2B5EF4-FFF2-40B4-BE49-F238E27FC236}">
                <a16:creationId xmlns:a16="http://schemas.microsoft.com/office/drawing/2014/main" id="{EC481C91-4986-455E-95DA-4999E54EDAF1}"/>
              </a:ext>
            </a:extLst>
          </p:cNvPr>
          <p:cNvSpPr>
            <a:spLocks noGrp="1"/>
          </p:cNvSpPr>
          <p:nvPr>
            <p:ph sz="half" idx="1"/>
          </p:nvPr>
        </p:nvSpPr>
        <p:spPr/>
        <p:txBody>
          <a:bodyPr/>
          <a:lstStyle/>
          <a:p>
            <a:pPr>
              <a:buFont typeface="Arial" panose="020B0604020202020204" pitchFamily="34" charset="0"/>
              <a:buChar char="•"/>
            </a:pPr>
            <a:r>
              <a:rPr lang="en-US" dirty="0"/>
              <a:t>(Re-)election of AMG Antimony (Raymond Devaux and Nathalie Branche) from May 2019-May 2020 as chair of the GA</a:t>
            </a:r>
          </a:p>
          <a:p>
            <a:pPr marL="0" indent="0">
              <a:buNone/>
            </a:pPr>
            <a:endParaRPr lang="en-US" dirty="0"/>
          </a:p>
          <a:p>
            <a:pPr>
              <a:buFont typeface="Arial" panose="020B0604020202020204" pitchFamily="34" charset="0"/>
              <a:buChar char="•"/>
            </a:pPr>
            <a:r>
              <a:rPr lang="en-US" dirty="0"/>
              <a:t>Will be published together with updated information on:</a:t>
            </a:r>
          </a:p>
          <a:p>
            <a:pPr lvl="1">
              <a:buFont typeface="Arial" panose="020B0604020202020204" pitchFamily="34" charset="0"/>
              <a:buChar char="•"/>
            </a:pPr>
            <a:r>
              <a:rPr lang="en-US" dirty="0"/>
              <a:t>Board</a:t>
            </a:r>
          </a:p>
          <a:p>
            <a:pPr lvl="1">
              <a:buFont typeface="Arial" panose="020B0604020202020204" pitchFamily="34" charset="0"/>
              <a:buChar char="•"/>
            </a:pPr>
            <a:r>
              <a:rPr lang="en-US" dirty="0"/>
              <a:t>Secretary-General</a:t>
            </a:r>
          </a:p>
          <a:p>
            <a:pPr lvl="1">
              <a:buFont typeface="Arial" panose="020B0604020202020204" pitchFamily="34" charset="0"/>
              <a:buChar char="•"/>
            </a:pPr>
            <a:r>
              <a:rPr lang="en-US" dirty="0"/>
              <a:t>Office Manager</a:t>
            </a:r>
          </a:p>
        </p:txBody>
      </p:sp>
    </p:spTree>
    <p:extLst>
      <p:ext uri="{BB962C8B-B14F-4D97-AF65-F5344CB8AC3E}">
        <p14:creationId xmlns:p14="http://schemas.microsoft.com/office/powerpoint/2010/main" val="26029984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3.3 i2a Membership</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13</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pic>
        <p:nvPicPr>
          <p:cNvPr id="11" name="Picture 10">
            <a:extLst>
              <a:ext uri="{FF2B5EF4-FFF2-40B4-BE49-F238E27FC236}">
                <a16:creationId xmlns:a16="http://schemas.microsoft.com/office/drawing/2014/main" id="{6EFCE3C7-2175-4BEE-84F1-46E96303309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04448" y="0"/>
            <a:ext cx="476672" cy="476672"/>
          </a:xfrm>
          <a:prstGeom prst="rect">
            <a:avLst/>
          </a:prstGeom>
        </p:spPr>
      </p:pic>
      <p:sp>
        <p:nvSpPr>
          <p:cNvPr id="3" name="Content Placeholder 2">
            <a:extLst>
              <a:ext uri="{FF2B5EF4-FFF2-40B4-BE49-F238E27FC236}">
                <a16:creationId xmlns:a16="http://schemas.microsoft.com/office/drawing/2014/main" id="{EC481C91-4986-455E-95DA-4999E54EDAF1}"/>
              </a:ext>
            </a:extLst>
          </p:cNvPr>
          <p:cNvSpPr>
            <a:spLocks noGrp="1"/>
          </p:cNvSpPr>
          <p:nvPr>
            <p:ph sz="half" idx="1"/>
          </p:nvPr>
        </p:nvSpPr>
        <p:spPr>
          <a:xfrm>
            <a:off x="498376" y="1621308"/>
            <a:ext cx="8147248" cy="4525963"/>
          </a:xfrm>
        </p:spPr>
        <p:txBody>
          <a:bodyPr/>
          <a:lstStyle/>
          <a:p>
            <a:pPr>
              <a:buFont typeface="Arial" panose="020B0604020202020204" pitchFamily="34" charset="0"/>
              <a:buChar char="•"/>
            </a:pPr>
            <a:r>
              <a:rPr lang="en-US" dirty="0"/>
              <a:t>In 2018</a:t>
            </a:r>
          </a:p>
          <a:p>
            <a:pPr lvl="1">
              <a:buFont typeface="Arial" panose="020B0604020202020204" pitchFamily="34" charset="0"/>
              <a:buChar char="•"/>
            </a:pPr>
            <a:r>
              <a:rPr lang="en-US" dirty="0"/>
              <a:t>Full to Associate Member for: </a:t>
            </a:r>
            <a:r>
              <a:rPr lang="en-US" dirty="0" err="1"/>
              <a:t>Lanxess</a:t>
            </a:r>
            <a:endParaRPr lang="en-US" dirty="0"/>
          </a:p>
          <a:p>
            <a:pPr lvl="1">
              <a:buFont typeface="Arial" panose="020B0604020202020204" pitchFamily="34" charset="0"/>
              <a:buChar char="•"/>
            </a:pPr>
            <a:r>
              <a:rPr lang="en-US" dirty="0"/>
              <a:t>Departure of: Grillo, </a:t>
            </a:r>
            <a:r>
              <a:rPr lang="en-US" dirty="0" err="1"/>
              <a:t>Coplosa</a:t>
            </a:r>
            <a:r>
              <a:rPr lang="en-US" dirty="0"/>
              <a:t>/</a:t>
            </a:r>
            <a:r>
              <a:rPr lang="en-US" dirty="0" err="1"/>
              <a:t>Metaloxide</a:t>
            </a:r>
            <a:r>
              <a:rPr lang="en-US" dirty="0"/>
              <a:t>, </a:t>
            </a:r>
            <a:r>
              <a:rPr lang="en-US" dirty="0" err="1"/>
              <a:t>Wogen</a:t>
            </a:r>
            <a:r>
              <a:rPr lang="en-US" dirty="0"/>
              <a:t> and Scandinavian Steel</a:t>
            </a:r>
          </a:p>
          <a:p>
            <a:pPr>
              <a:buFont typeface="Arial" panose="020B0604020202020204" pitchFamily="34" charset="0"/>
              <a:buChar char="•"/>
            </a:pPr>
            <a:endParaRPr lang="en-US" dirty="0"/>
          </a:p>
          <a:p>
            <a:pPr>
              <a:buFont typeface="Arial" panose="020B0604020202020204" pitchFamily="34" charset="0"/>
              <a:buChar char="•"/>
            </a:pPr>
            <a:r>
              <a:rPr lang="en-US" dirty="0"/>
              <a:t>In 2019, welcome to:</a:t>
            </a:r>
          </a:p>
          <a:p>
            <a:pPr lvl="1">
              <a:buFont typeface="Arial" panose="020B0604020202020204" pitchFamily="34" charset="0"/>
              <a:buChar char="•"/>
            </a:pPr>
            <a:r>
              <a:rPr lang="en-US" dirty="0"/>
              <a:t>ICL – approved</a:t>
            </a:r>
          </a:p>
          <a:p>
            <a:pPr lvl="1">
              <a:buFont typeface="Arial" panose="020B0604020202020204" pitchFamily="34" charset="0"/>
              <a:buChar char="•"/>
            </a:pPr>
            <a:r>
              <a:rPr lang="en-US" dirty="0"/>
              <a:t>KANEKA – </a:t>
            </a:r>
            <a:r>
              <a:rPr lang="en-US" b="1" dirty="0">
                <a:solidFill>
                  <a:srgbClr val="0070C0"/>
                </a:solidFill>
              </a:rPr>
              <a:t>for approval</a:t>
            </a:r>
          </a:p>
          <a:p>
            <a:pPr lvl="1">
              <a:buFont typeface="Arial" panose="020B0604020202020204" pitchFamily="34" charset="0"/>
              <a:buChar char="•"/>
            </a:pPr>
            <a:endParaRPr lang="en-US" dirty="0"/>
          </a:p>
        </p:txBody>
      </p:sp>
      <p:pic>
        <p:nvPicPr>
          <p:cNvPr id="2" name="Picture 1">
            <a:extLst>
              <a:ext uri="{FF2B5EF4-FFF2-40B4-BE49-F238E27FC236}">
                <a16:creationId xmlns:a16="http://schemas.microsoft.com/office/drawing/2014/main" id="{8CD06A40-B52E-4751-A123-C08DFF4BE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0232" y="4477739"/>
            <a:ext cx="2483768" cy="1669532"/>
          </a:xfrm>
          <a:prstGeom prst="rect">
            <a:avLst/>
          </a:prstGeom>
        </p:spPr>
      </p:pic>
    </p:spTree>
    <p:extLst>
      <p:ext uri="{BB962C8B-B14F-4D97-AF65-F5344CB8AC3E}">
        <p14:creationId xmlns:p14="http://schemas.microsoft.com/office/powerpoint/2010/main" val="3733091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548680"/>
            <a:ext cx="8229600" cy="980728"/>
          </a:xfrm>
        </p:spPr>
        <p:txBody>
          <a:bodyPr vert="horz" lIns="91440" tIns="45720" rIns="91440" bIns="45720" rtlCol="0" anchor="ctr">
            <a:normAutofit/>
          </a:bodyPr>
          <a:lstStyle/>
          <a:p>
            <a:r>
              <a:rPr lang="en-US" sz="2800" dirty="0">
                <a:latin typeface="Arial" panose="020B0604020202020204" pitchFamily="34" charset="0"/>
                <a:cs typeface="Arial" panose="020B0604020202020204" pitchFamily="34" charset="0"/>
              </a:rPr>
              <a:t>Incomes 2018</a:t>
            </a:r>
          </a:p>
        </p:txBody>
      </p:sp>
      <p:sp>
        <p:nvSpPr>
          <p:cNvPr id="8" name="Content Placeholder 7"/>
          <p:cNvSpPr>
            <a:spLocks noGrp="1"/>
          </p:cNvSpPr>
          <p:nvPr>
            <p:ph sz="half" idx="1"/>
          </p:nvPr>
        </p:nvSpPr>
        <p:spPr>
          <a:xfrm>
            <a:off x="453006" y="996045"/>
            <a:ext cx="8237988" cy="4071394"/>
          </a:xfrm>
        </p:spPr>
        <p:txBody>
          <a:bodyPr/>
          <a:lstStyle/>
          <a:p>
            <a:r>
              <a:rPr lang="en-US" sz="2400" dirty="0">
                <a:latin typeface="Arial" pitchFamily="34" charset="0"/>
                <a:cs typeface="Arial" pitchFamily="34" charset="0"/>
              </a:rPr>
              <a:t>Membership fees 				803,027 €</a:t>
            </a:r>
          </a:p>
          <a:p>
            <a:r>
              <a:rPr lang="en-US" sz="2400" dirty="0">
                <a:latin typeface="Arial" pitchFamily="34" charset="0"/>
                <a:cs typeface="Arial" pitchFamily="34" charset="0"/>
              </a:rPr>
              <a:t>REACH data (</a:t>
            </a:r>
            <a:r>
              <a:rPr lang="en-US" sz="2400" dirty="0" err="1">
                <a:latin typeface="Arial" pitchFamily="34" charset="0"/>
                <a:cs typeface="Arial" pitchFamily="34" charset="0"/>
              </a:rPr>
              <a:t>LoA</a:t>
            </a:r>
            <a:r>
              <a:rPr lang="en-US" sz="2400" dirty="0">
                <a:latin typeface="Arial" pitchFamily="34" charset="0"/>
                <a:cs typeface="Arial" pitchFamily="34" charset="0"/>
              </a:rPr>
              <a:t>  21)				576,000 €</a:t>
            </a:r>
          </a:p>
          <a:p>
            <a:r>
              <a:rPr lang="en-US" sz="2400" dirty="0">
                <a:latin typeface="Arial" pitchFamily="34" charset="0"/>
                <a:cs typeface="Arial" pitchFamily="34" charset="0"/>
              </a:rPr>
              <a:t>Remaining from 2017 	 			</a:t>
            </a:r>
            <a:r>
              <a:rPr lang="en-GB" sz="2400" dirty="0">
                <a:latin typeface="Arial" pitchFamily="34" charset="0"/>
                <a:cs typeface="Arial" pitchFamily="34" charset="0"/>
              </a:rPr>
              <a:t>778,481</a:t>
            </a:r>
            <a:r>
              <a:rPr lang="en-US" sz="2400" dirty="0">
                <a:latin typeface="Arial" pitchFamily="34" charset="0"/>
                <a:cs typeface="Arial" pitchFamily="34" charset="0"/>
              </a:rPr>
              <a:t> € </a:t>
            </a:r>
          </a:p>
          <a:p>
            <a:pPr marL="0" indent="0">
              <a:buNone/>
            </a:pPr>
            <a:r>
              <a:rPr lang="en-US" sz="2400" dirty="0">
                <a:latin typeface="Arial" pitchFamily="34" charset="0"/>
                <a:cs typeface="Arial" pitchFamily="34" charset="0"/>
              </a:rPr>
              <a:t>(buffer + unused budget)</a:t>
            </a:r>
          </a:p>
          <a:p>
            <a:r>
              <a:rPr lang="en-US" sz="2400" dirty="0">
                <a:latin typeface="Arial" pitchFamily="34" charset="0"/>
                <a:cs typeface="Arial" pitchFamily="34" charset="0"/>
              </a:rPr>
              <a:t>LTU	 (K-REACH)						0 € </a:t>
            </a:r>
          </a:p>
          <a:p>
            <a:pPr marL="457200" lvl="1" indent="0">
              <a:buNone/>
            </a:pPr>
            <a:r>
              <a:rPr lang="en-US" sz="2800" b="1" dirty="0">
                <a:latin typeface="Arial" pitchFamily="34" charset="0"/>
                <a:cs typeface="Arial" pitchFamily="34" charset="0"/>
              </a:rPr>
              <a:t>Current total:		  		     2.157.508 €</a:t>
            </a:r>
          </a:p>
          <a:p>
            <a:pPr marL="457200" lvl="1" indent="0">
              <a:buNone/>
            </a:pPr>
            <a:endParaRPr lang="nl-BE" sz="1400" b="1" dirty="0">
              <a:latin typeface="Arial" pitchFamily="34" charset="0"/>
              <a:cs typeface="Arial" pitchFamily="34" charset="0"/>
            </a:endParaRPr>
          </a:p>
          <a:p>
            <a:pPr marL="457200" lvl="1" indent="0">
              <a:buNone/>
            </a:pPr>
            <a:endParaRPr lang="nl-BE" sz="1400" b="1" dirty="0">
              <a:latin typeface="Arial" pitchFamily="34" charset="0"/>
              <a:cs typeface="Arial" pitchFamily="34" charset="0"/>
            </a:endParaRPr>
          </a:p>
          <a:p>
            <a:r>
              <a:rPr lang="en-US" sz="2400" dirty="0">
                <a:latin typeface="Arial" pitchFamily="34" charset="0"/>
                <a:cs typeface="Arial" pitchFamily="34" charset="0"/>
              </a:rPr>
              <a:t>Budget spent in 2018				 962.926 €</a:t>
            </a:r>
          </a:p>
          <a:p>
            <a:r>
              <a:rPr lang="en-US" sz="2400" dirty="0" err="1">
                <a:latin typeface="Arial" pitchFamily="34" charset="0"/>
                <a:cs typeface="Arial" pitchFamily="34" charset="0"/>
              </a:rPr>
              <a:t>LoA</a:t>
            </a:r>
            <a:r>
              <a:rPr lang="en-US" sz="2400" dirty="0">
                <a:latin typeface="Arial" pitchFamily="34" charset="0"/>
                <a:cs typeface="Arial" pitchFamily="34" charset="0"/>
              </a:rPr>
              <a:t> amount spent to lower the 			   90,000 €</a:t>
            </a:r>
          </a:p>
          <a:p>
            <a:pPr marL="0" indent="0">
              <a:buNone/>
            </a:pPr>
            <a:r>
              <a:rPr lang="en-US" sz="2400">
                <a:latin typeface="Arial" pitchFamily="34" charset="0"/>
                <a:cs typeface="Arial" pitchFamily="34" charset="0"/>
              </a:rPr>
              <a:t>membership fee in 2018 </a:t>
            </a:r>
            <a:endParaRPr lang="en-US" sz="2400" dirty="0">
              <a:latin typeface="Arial" pitchFamily="34" charset="0"/>
              <a:cs typeface="Arial" pitchFamily="34" charset="0"/>
            </a:endParaRPr>
          </a:p>
          <a:p>
            <a:pPr marL="457200" lvl="1" indent="0">
              <a:buNone/>
            </a:pPr>
            <a:endParaRPr lang="nl-BE" sz="1400" b="1" dirty="0">
              <a:latin typeface="Arial" pitchFamily="34" charset="0"/>
              <a:cs typeface="Arial" pitchFamily="34" charset="0"/>
            </a:endParaRPr>
          </a:p>
        </p:txBody>
      </p:sp>
      <p:sp>
        <p:nvSpPr>
          <p:cNvPr id="2" name="Slide Number Placeholder 1"/>
          <p:cNvSpPr>
            <a:spLocks noGrp="1"/>
          </p:cNvSpPr>
          <p:nvPr>
            <p:ph type="sldNum" sz="quarter" idx="12"/>
          </p:nvPr>
        </p:nvSpPr>
        <p:spPr/>
        <p:txBody>
          <a:bodyPr/>
          <a:lstStyle/>
          <a:p>
            <a:fld id="{128433D5-147E-4AAA-9BDC-040EF45D5FD0}" type="slidenum">
              <a:rPr lang="en-US" smtClean="0"/>
              <a:pPr/>
              <a:t>14</a:t>
            </a:fld>
            <a:endParaRPr lang="en-US"/>
          </a:p>
        </p:txBody>
      </p:sp>
      <p:sp>
        <p:nvSpPr>
          <p:cNvPr id="5" name="Footer Placeholder 4"/>
          <p:cNvSpPr>
            <a:spLocks noGrp="1"/>
          </p:cNvSpPr>
          <p:nvPr>
            <p:ph type="ftr" sz="quarter" idx="11"/>
          </p:nvPr>
        </p:nvSpPr>
        <p:spPr/>
        <p:txBody>
          <a:bodyPr/>
          <a:lstStyle/>
          <a:p>
            <a:r>
              <a:rPr lang="en-GB"/>
              <a:t>i2a General Assembly Meeting                                                       Barcelona, 16 May 2019</a:t>
            </a:r>
            <a:endParaRPr lang="en-US" dirty="0"/>
          </a:p>
        </p:txBody>
      </p:sp>
      <p:sp>
        <p:nvSpPr>
          <p:cNvPr id="6" name="Title 6"/>
          <p:cNvSpPr txBox="1">
            <a:spLocks/>
          </p:cNvSpPr>
          <p:nvPr/>
        </p:nvSpPr>
        <p:spPr>
          <a:xfrm>
            <a:off x="323528" y="3641484"/>
            <a:ext cx="8229600" cy="98072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008953"/>
                </a:solidFill>
                <a:latin typeface="DINCond-Medium" pitchFamily="50" charset="0"/>
                <a:ea typeface="+mj-ea"/>
                <a:cs typeface="+mj-cs"/>
              </a:defRPr>
            </a:lvl1pPr>
          </a:lstStyle>
          <a:p>
            <a:r>
              <a:rPr lang="en-US" sz="2800" dirty="0">
                <a:latin typeface="Arial" panose="020B0604020202020204" pitchFamily="34" charset="0"/>
                <a:cs typeface="Arial" panose="020B0604020202020204" pitchFamily="34" charset="0"/>
              </a:rPr>
              <a:t>Expenses 2018</a:t>
            </a:r>
          </a:p>
        </p:txBody>
      </p:sp>
      <p:sp>
        <p:nvSpPr>
          <p:cNvPr id="9" name="Title 1"/>
          <p:cNvSpPr txBox="1">
            <a:spLocks/>
          </p:cNvSpPr>
          <p:nvPr/>
        </p:nvSpPr>
        <p:spPr>
          <a:xfrm>
            <a:off x="461394" y="-146955"/>
            <a:ext cx="82296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rgbClr val="008953"/>
                </a:solidFill>
                <a:latin typeface="DINCond-Medium" pitchFamily="50" charset="0"/>
                <a:ea typeface="+mj-ea"/>
                <a:cs typeface="+mj-cs"/>
              </a:defRPr>
            </a:lvl1pPr>
          </a:lstStyle>
          <a:p>
            <a:r>
              <a:rPr lang="en-US" sz="3200" b="1" dirty="0">
                <a:latin typeface="+mj-lt"/>
                <a:cs typeface="Arial" panose="020B0604020202020204" pitchFamily="34" charset="0"/>
              </a:rPr>
              <a:t> 3.4</a:t>
            </a:r>
            <a:r>
              <a:rPr lang="en-US" sz="3200" b="1" dirty="0">
                <a:latin typeface="+mj-lt"/>
              </a:rPr>
              <a:t> 2018 Accounts and reserves</a:t>
            </a:r>
            <a:endParaRPr lang="en-US" sz="3200" b="1" dirty="0">
              <a:latin typeface="+mj-lt"/>
              <a:cs typeface="Arial" panose="020B0604020202020204" pitchFamily="34" charset="0"/>
            </a:endParaRPr>
          </a:p>
        </p:txBody>
      </p:sp>
      <p:sp>
        <p:nvSpPr>
          <p:cNvPr id="3" name="Rectangle 2"/>
          <p:cNvSpPr/>
          <p:nvPr/>
        </p:nvSpPr>
        <p:spPr>
          <a:xfrm>
            <a:off x="0" y="5456486"/>
            <a:ext cx="9144000" cy="523220"/>
          </a:xfrm>
          <a:prstGeom prst="rect">
            <a:avLst/>
          </a:prstGeom>
        </p:spPr>
        <p:txBody>
          <a:bodyPr wrap="square">
            <a:spAutoFit/>
          </a:bodyPr>
          <a:lstStyle/>
          <a:p>
            <a:pPr marL="0" lvl="1" indent="0" algn="ctr">
              <a:buNone/>
            </a:pPr>
            <a:r>
              <a:rPr lang="nl-BE" sz="2800" b="1" dirty="0">
                <a:solidFill>
                  <a:srgbClr val="00B050"/>
                </a:solidFill>
                <a:latin typeface="Arial" pitchFamily="34" charset="0"/>
                <a:cs typeface="Arial" pitchFamily="34" charset="0"/>
              </a:rPr>
              <a:t>Expected transfer </a:t>
            </a:r>
            <a:r>
              <a:rPr lang="nl-BE" sz="2800" b="1" dirty="0" err="1">
                <a:solidFill>
                  <a:srgbClr val="00B050"/>
                </a:solidFill>
                <a:latin typeface="Arial" pitchFamily="34" charset="0"/>
                <a:cs typeface="Arial" pitchFamily="34" charset="0"/>
              </a:rPr>
              <a:t>from</a:t>
            </a:r>
            <a:r>
              <a:rPr lang="nl-BE" sz="2800" b="1" dirty="0">
                <a:solidFill>
                  <a:srgbClr val="00B050"/>
                </a:solidFill>
                <a:latin typeface="Arial" pitchFamily="34" charset="0"/>
                <a:cs typeface="Arial" pitchFamily="34" charset="0"/>
              </a:rPr>
              <a:t> 2018 </a:t>
            </a:r>
            <a:r>
              <a:rPr lang="nl-BE" sz="2800" b="1" dirty="0" err="1">
                <a:solidFill>
                  <a:srgbClr val="00B050"/>
                </a:solidFill>
                <a:latin typeface="Arial" pitchFamily="34" charset="0"/>
                <a:cs typeface="Arial" pitchFamily="34" charset="0"/>
              </a:rPr>
              <a:t>to</a:t>
            </a:r>
            <a:r>
              <a:rPr lang="nl-BE" sz="2800" b="1" dirty="0">
                <a:solidFill>
                  <a:srgbClr val="00B050"/>
                </a:solidFill>
                <a:latin typeface="Arial" pitchFamily="34" charset="0"/>
                <a:cs typeface="Arial" pitchFamily="34" charset="0"/>
              </a:rPr>
              <a:t> 2019: 1.104.582 €</a:t>
            </a:r>
          </a:p>
        </p:txBody>
      </p:sp>
    </p:spTree>
    <p:extLst>
      <p:ext uri="{BB962C8B-B14F-4D97-AF65-F5344CB8AC3E}">
        <p14:creationId xmlns:p14="http://schemas.microsoft.com/office/powerpoint/2010/main" val="673537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843" y="-5928"/>
            <a:ext cx="8229600" cy="1143000"/>
          </a:xfrm>
        </p:spPr>
        <p:txBody>
          <a:bodyPr>
            <a:normAutofit/>
          </a:bodyPr>
          <a:lstStyle/>
          <a:p>
            <a:r>
              <a:rPr lang="en-US" sz="3200" b="1" dirty="0"/>
              <a:t>3.4 2018 Accounts and reserves</a:t>
            </a:r>
            <a:endParaRPr lang="en-US" sz="3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EF70D123-9DC6-4163-8D18-78791503709C}" type="slidenum">
              <a:rPr lang="en-US" smtClean="0"/>
              <a:pPr/>
              <a:t>15</a:t>
            </a:fld>
            <a:endParaRPr lang="en-US"/>
          </a:p>
        </p:txBody>
      </p:sp>
      <p:sp>
        <p:nvSpPr>
          <p:cNvPr id="5" name="Footer Placeholder 4"/>
          <p:cNvSpPr>
            <a:spLocks noGrp="1"/>
          </p:cNvSpPr>
          <p:nvPr>
            <p:ph type="ftr" sz="quarter" idx="11"/>
          </p:nvPr>
        </p:nvSpPr>
        <p:spPr/>
        <p:txBody>
          <a:bodyPr/>
          <a:lstStyle/>
          <a:p>
            <a:r>
              <a:rPr lang="en-GB" dirty="0">
                <a:solidFill>
                  <a:srgbClr val="6D6E71"/>
                </a:solidFill>
              </a:rPr>
              <a:t>i2a General Assembly Meeting                                                       Barcelona, 16 May 2019</a:t>
            </a:r>
            <a:endParaRPr lang="en-US" dirty="0">
              <a:solidFill>
                <a:srgbClr val="6D6E71"/>
              </a:solidFill>
            </a:endParaRPr>
          </a:p>
        </p:txBody>
      </p:sp>
      <p:graphicFrame>
        <p:nvGraphicFramePr>
          <p:cNvPr id="16" name="Table 15"/>
          <p:cNvGraphicFramePr>
            <a:graphicFrameLocks noGrp="1"/>
          </p:cNvGraphicFramePr>
          <p:nvPr>
            <p:extLst>
              <p:ext uri="{D42A27DB-BD31-4B8C-83A1-F6EECF244321}">
                <p14:modId xmlns:p14="http://schemas.microsoft.com/office/powerpoint/2010/main" val="234367547"/>
              </p:ext>
            </p:extLst>
          </p:nvPr>
        </p:nvGraphicFramePr>
        <p:xfrm>
          <a:off x="1331640" y="1844824"/>
          <a:ext cx="6096000" cy="185420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gridSpan="2">
                  <a:txBody>
                    <a:bodyPr/>
                    <a:lstStyle/>
                    <a:p>
                      <a:pPr algn="ctr"/>
                      <a:r>
                        <a:rPr lang="fr-BE" dirty="0"/>
                        <a:t>CALCULATION BUFFER 2019</a:t>
                      </a:r>
                      <a:endParaRPr lang="en-US" dirty="0"/>
                    </a:p>
                  </a:txBody>
                  <a:tcPr anchor="ct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fr-BE" dirty="0" err="1">
                          <a:solidFill>
                            <a:schemeClr val="tx1">
                              <a:lumMod val="65000"/>
                              <a:lumOff val="35000"/>
                            </a:schemeClr>
                          </a:solidFill>
                        </a:rPr>
                        <a:t>Remaining</a:t>
                      </a:r>
                      <a:r>
                        <a:rPr lang="fr-BE" dirty="0">
                          <a:solidFill>
                            <a:schemeClr val="tx1">
                              <a:lumMod val="65000"/>
                              <a:lumOff val="35000"/>
                            </a:schemeClr>
                          </a:solidFill>
                        </a:rPr>
                        <a:t> 2018</a:t>
                      </a:r>
                      <a:endParaRPr lang="en-US" dirty="0">
                        <a:solidFill>
                          <a:schemeClr val="tx1">
                            <a:lumMod val="65000"/>
                            <a:lumOff val="35000"/>
                          </a:schemeClr>
                        </a:solidFill>
                      </a:endParaRPr>
                    </a:p>
                  </a:txBody>
                  <a:tcPr/>
                </a:tc>
                <a:tc>
                  <a:txBody>
                    <a:bodyPr/>
                    <a:lstStyle/>
                    <a:p>
                      <a:pPr algn="ctr"/>
                      <a:r>
                        <a:rPr lang="en-US" dirty="0">
                          <a:solidFill>
                            <a:schemeClr val="tx1">
                              <a:lumMod val="65000"/>
                              <a:lumOff val="35000"/>
                            </a:schemeClr>
                          </a:solidFill>
                        </a:rPr>
                        <a:t>1.104.582 €</a:t>
                      </a:r>
                    </a:p>
                  </a:txBody>
                  <a:tcPr/>
                </a:tc>
                <a:extLst>
                  <a:ext uri="{0D108BD9-81ED-4DB2-BD59-A6C34878D82A}">
                    <a16:rowId xmlns:a16="http://schemas.microsoft.com/office/drawing/2014/main" val="10001"/>
                  </a:ext>
                </a:extLst>
              </a:tr>
              <a:tr h="370840">
                <a:tc>
                  <a:txBody>
                    <a:bodyPr/>
                    <a:lstStyle/>
                    <a:p>
                      <a:r>
                        <a:rPr lang="fr-BE" dirty="0">
                          <a:solidFill>
                            <a:schemeClr val="tx1">
                              <a:lumMod val="65000"/>
                              <a:lumOff val="35000"/>
                            </a:schemeClr>
                          </a:solidFill>
                        </a:rPr>
                        <a:t>- </a:t>
                      </a:r>
                      <a:r>
                        <a:rPr lang="fr-BE" dirty="0" err="1">
                          <a:solidFill>
                            <a:schemeClr val="tx1">
                              <a:lumMod val="65000"/>
                              <a:lumOff val="35000"/>
                            </a:schemeClr>
                          </a:solidFill>
                        </a:rPr>
                        <a:t>Lowering</a:t>
                      </a:r>
                      <a:r>
                        <a:rPr lang="fr-BE" baseline="0" dirty="0">
                          <a:solidFill>
                            <a:schemeClr val="tx1">
                              <a:lumMod val="65000"/>
                              <a:lumOff val="35000"/>
                            </a:schemeClr>
                          </a:solidFill>
                        </a:rPr>
                        <a:t> </a:t>
                      </a:r>
                      <a:r>
                        <a:rPr lang="fr-BE" baseline="0" dirty="0" err="1">
                          <a:solidFill>
                            <a:schemeClr val="tx1">
                              <a:lumMod val="65000"/>
                              <a:lumOff val="35000"/>
                            </a:schemeClr>
                          </a:solidFill>
                        </a:rPr>
                        <a:t>membership</a:t>
                      </a:r>
                      <a:r>
                        <a:rPr lang="fr-BE" baseline="0" dirty="0">
                          <a:solidFill>
                            <a:schemeClr val="tx1">
                              <a:lumMod val="65000"/>
                              <a:lumOff val="35000"/>
                            </a:schemeClr>
                          </a:solidFill>
                        </a:rPr>
                        <a:t> </a:t>
                      </a:r>
                      <a:r>
                        <a:rPr lang="fr-BE" baseline="0" dirty="0" err="1">
                          <a:solidFill>
                            <a:schemeClr val="tx1">
                              <a:lumMod val="65000"/>
                              <a:lumOff val="35000"/>
                            </a:schemeClr>
                          </a:solidFill>
                        </a:rPr>
                        <a:t>fee</a:t>
                      </a:r>
                      <a:endParaRPr lang="en-US" dirty="0">
                        <a:solidFill>
                          <a:schemeClr val="tx1">
                            <a:lumMod val="65000"/>
                            <a:lumOff val="35000"/>
                          </a:schemeClr>
                        </a:solidFill>
                      </a:endParaRPr>
                    </a:p>
                  </a:txBody>
                  <a:tcPr/>
                </a:tc>
                <a:tc>
                  <a:txBody>
                    <a:bodyPr/>
                    <a:lstStyle/>
                    <a:p>
                      <a:pPr algn="ctr"/>
                      <a:r>
                        <a:rPr lang="fr-BE" dirty="0">
                          <a:solidFill>
                            <a:schemeClr val="tx1">
                              <a:lumMod val="65000"/>
                              <a:lumOff val="35000"/>
                            </a:schemeClr>
                          </a:solidFill>
                        </a:rPr>
                        <a:t>- 400.000 </a:t>
                      </a:r>
                      <a:r>
                        <a:rPr lang="en-US" dirty="0">
                          <a:solidFill>
                            <a:schemeClr val="tx1">
                              <a:lumMod val="65000"/>
                              <a:lumOff val="35000"/>
                            </a:schemeClr>
                          </a:solidFill>
                        </a:rPr>
                        <a:t>€</a:t>
                      </a:r>
                    </a:p>
                  </a:txBody>
                  <a:tcPr/>
                </a:tc>
                <a:extLst>
                  <a:ext uri="{0D108BD9-81ED-4DB2-BD59-A6C34878D82A}">
                    <a16:rowId xmlns:a16="http://schemas.microsoft.com/office/drawing/2014/main" val="10002"/>
                  </a:ext>
                </a:extLst>
              </a:tr>
              <a:tr h="370840">
                <a:tc>
                  <a:txBody>
                    <a:bodyPr/>
                    <a:lstStyle/>
                    <a:p>
                      <a:r>
                        <a:rPr lang="fr-BE" dirty="0">
                          <a:solidFill>
                            <a:schemeClr val="tx1">
                              <a:lumMod val="65000"/>
                              <a:lumOff val="35000"/>
                            </a:schemeClr>
                          </a:solidFill>
                        </a:rPr>
                        <a:t>- Liquidation </a:t>
                      </a:r>
                      <a:r>
                        <a:rPr lang="fr-BE" dirty="0" err="1">
                          <a:solidFill>
                            <a:schemeClr val="tx1">
                              <a:lumMod val="65000"/>
                              <a:lumOff val="35000"/>
                            </a:schemeClr>
                          </a:solidFill>
                        </a:rPr>
                        <a:t>reserve</a:t>
                      </a:r>
                      <a:endParaRPr lang="en-US" dirty="0">
                        <a:solidFill>
                          <a:schemeClr val="tx1">
                            <a:lumMod val="65000"/>
                            <a:lumOff val="35000"/>
                          </a:schemeClr>
                        </a:solidFill>
                      </a:endParaRPr>
                    </a:p>
                  </a:txBody>
                  <a:tcPr/>
                </a:tc>
                <a:tc>
                  <a:txBody>
                    <a:bodyPr/>
                    <a:lstStyle/>
                    <a:p>
                      <a:pPr algn="ctr"/>
                      <a:r>
                        <a:rPr lang="fr-BE" dirty="0">
                          <a:solidFill>
                            <a:schemeClr val="tx1">
                              <a:lumMod val="65000"/>
                              <a:lumOff val="35000"/>
                            </a:schemeClr>
                          </a:solidFill>
                        </a:rPr>
                        <a:t>- 150.000 </a:t>
                      </a:r>
                      <a:r>
                        <a:rPr lang="en-US" dirty="0">
                          <a:solidFill>
                            <a:schemeClr val="tx1">
                              <a:lumMod val="65000"/>
                              <a:lumOff val="35000"/>
                            </a:schemeClr>
                          </a:solidFill>
                        </a:rPr>
                        <a:t>€</a:t>
                      </a:r>
                    </a:p>
                  </a:txBody>
                  <a:tcPr/>
                </a:tc>
                <a:extLst>
                  <a:ext uri="{0D108BD9-81ED-4DB2-BD59-A6C34878D82A}">
                    <a16:rowId xmlns:a16="http://schemas.microsoft.com/office/drawing/2014/main" val="10003"/>
                  </a:ext>
                </a:extLst>
              </a:tr>
              <a:tr h="370840">
                <a:tc>
                  <a:txBody>
                    <a:bodyPr/>
                    <a:lstStyle/>
                    <a:p>
                      <a:r>
                        <a:rPr lang="fr-BE" b="1" dirty="0">
                          <a:solidFill>
                            <a:schemeClr val="tx1">
                              <a:lumMod val="65000"/>
                              <a:lumOff val="35000"/>
                            </a:schemeClr>
                          </a:solidFill>
                        </a:rPr>
                        <a:t>TOTAL</a:t>
                      </a:r>
                      <a:endParaRPr lang="en-US" b="1" dirty="0">
                        <a:solidFill>
                          <a:schemeClr val="tx1">
                            <a:lumMod val="65000"/>
                            <a:lumOff val="35000"/>
                          </a:schemeClr>
                        </a:solidFill>
                      </a:endParaRPr>
                    </a:p>
                  </a:txBody>
                  <a:tcPr/>
                </a:tc>
                <a:tc>
                  <a:txBody>
                    <a:bodyPr/>
                    <a:lstStyle/>
                    <a:p>
                      <a:pPr algn="ctr"/>
                      <a:r>
                        <a:rPr lang="fr-BE" b="1" dirty="0">
                          <a:solidFill>
                            <a:schemeClr val="tx1">
                              <a:lumMod val="65000"/>
                              <a:lumOff val="35000"/>
                            </a:schemeClr>
                          </a:solidFill>
                        </a:rPr>
                        <a:t>  554,582 </a:t>
                      </a:r>
                      <a:r>
                        <a:rPr lang="en-US" b="1" dirty="0">
                          <a:solidFill>
                            <a:schemeClr val="tx1">
                              <a:lumMod val="65000"/>
                              <a:lumOff val="35000"/>
                            </a:schemeClr>
                          </a:solidFill>
                        </a:rPr>
                        <a:t>€</a:t>
                      </a:r>
                    </a:p>
                  </a:txBody>
                  <a:tcPr/>
                </a:tc>
                <a:extLst>
                  <a:ext uri="{0D108BD9-81ED-4DB2-BD59-A6C34878D82A}">
                    <a16:rowId xmlns:a16="http://schemas.microsoft.com/office/drawing/2014/main" val="10004"/>
                  </a:ext>
                </a:extLst>
              </a:tr>
            </a:tbl>
          </a:graphicData>
        </a:graphic>
      </p:graphicFrame>
      <p:sp>
        <p:nvSpPr>
          <p:cNvPr id="9" name="Down Arrow 8"/>
          <p:cNvSpPr/>
          <p:nvPr/>
        </p:nvSpPr>
        <p:spPr>
          <a:xfrm>
            <a:off x="5796136" y="3645024"/>
            <a:ext cx="288032" cy="576064"/>
          </a:xfrm>
          <a:prstGeom prst="down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p>
        </p:txBody>
      </p:sp>
      <p:sp>
        <p:nvSpPr>
          <p:cNvPr id="12" name="Rectangle 11"/>
          <p:cNvSpPr/>
          <p:nvPr/>
        </p:nvSpPr>
        <p:spPr>
          <a:xfrm>
            <a:off x="2987824" y="4221088"/>
            <a:ext cx="5544616" cy="923330"/>
          </a:xfrm>
          <a:prstGeom prst="rect">
            <a:avLst/>
          </a:prstGeom>
        </p:spPr>
        <p:txBody>
          <a:bodyPr wrap="square">
            <a:spAutoFit/>
          </a:bodyPr>
          <a:lstStyle/>
          <a:p>
            <a:r>
              <a:rPr lang="fr-BE" b="1" dirty="0">
                <a:solidFill>
                  <a:srgbClr val="6D6E71"/>
                </a:solidFill>
                <a:latin typeface="Arial" panose="020B0604020202020204" pitchFamily="34" charset="0"/>
                <a:cs typeface="Arial" panose="020B0604020202020204" pitchFamily="34" charset="0"/>
              </a:rPr>
              <a:t>Reserve for REACH </a:t>
            </a:r>
            <a:r>
              <a:rPr lang="en-GB" b="1" dirty="0">
                <a:solidFill>
                  <a:srgbClr val="6D6E71"/>
                </a:solidFill>
                <a:latin typeface="Arial" panose="020B0604020202020204" pitchFamily="34" charset="0"/>
                <a:cs typeface="Arial" panose="020B0604020202020204" pitchFamily="34" charset="0"/>
              </a:rPr>
              <a:t>reimbursement</a:t>
            </a:r>
            <a:r>
              <a:rPr lang="fr-BE" b="1" dirty="0">
                <a:solidFill>
                  <a:srgbClr val="6D6E71"/>
                </a:solidFill>
                <a:latin typeface="Arial" panose="020B0604020202020204" pitchFamily="34" charset="0"/>
                <a:cs typeface="Arial" panose="020B0604020202020204" pitchFamily="34" charset="0"/>
              </a:rPr>
              <a:t> if </a:t>
            </a:r>
            <a:r>
              <a:rPr lang="en-GB" b="1" dirty="0">
                <a:solidFill>
                  <a:srgbClr val="6D6E71"/>
                </a:solidFill>
                <a:latin typeface="Arial" panose="020B0604020202020204" pitchFamily="34" charset="0"/>
                <a:cs typeface="Arial" panose="020B0604020202020204" pitchFamily="34" charset="0"/>
              </a:rPr>
              <a:t>needed + lowering membership fees coming years.</a:t>
            </a:r>
          </a:p>
          <a:p>
            <a:endParaRPr lang="fr-BE" b="1" dirty="0">
              <a:solidFill>
                <a:srgbClr val="6D6E7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8142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3.5 Socio-economic footprint of Sb</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16</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2" name="Content Placeholder 2">
            <a:extLst>
              <a:ext uri="{FF2B5EF4-FFF2-40B4-BE49-F238E27FC236}">
                <a16:creationId xmlns:a16="http://schemas.microsoft.com/office/drawing/2014/main" id="{53E1AA8D-242B-4B0E-A88A-6FBD9F8590FC}"/>
              </a:ext>
            </a:extLst>
          </p:cNvPr>
          <p:cNvSpPr>
            <a:spLocks noGrp="1"/>
          </p:cNvSpPr>
          <p:nvPr>
            <p:ph sz="half" idx="1"/>
          </p:nvPr>
        </p:nvSpPr>
        <p:spPr>
          <a:xfrm>
            <a:off x="251520" y="1844824"/>
            <a:ext cx="8640960" cy="4281339"/>
          </a:xfrm>
        </p:spPr>
        <p:txBody>
          <a:bodyPr/>
          <a:lstStyle/>
          <a:p>
            <a:pPr marL="0" indent="0" algn="ctr">
              <a:buNone/>
            </a:pPr>
            <a:endParaRPr lang="en-US" dirty="0"/>
          </a:p>
          <a:p>
            <a:pPr marL="0" indent="0" algn="ctr">
              <a:buNone/>
            </a:pPr>
            <a:endParaRPr lang="en-US" dirty="0"/>
          </a:p>
          <a:p>
            <a:pPr marL="0" indent="0" algn="ctr">
              <a:buNone/>
            </a:pPr>
            <a:r>
              <a:rPr lang="en-US" dirty="0"/>
              <a:t>Presentation from Thomas Höhne-Sparborth (Roskill)</a:t>
            </a:r>
          </a:p>
          <a:p>
            <a:pPr marL="0" indent="0" algn="ctr">
              <a:buNone/>
            </a:pPr>
            <a:r>
              <a:rPr lang="en-US" dirty="0"/>
              <a:t>on the socio-economic analysis</a:t>
            </a:r>
          </a:p>
          <a:p>
            <a:pPr marL="0" indent="0" algn="ctr">
              <a:buNone/>
            </a:pPr>
            <a:r>
              <a:rPr lang="en-US" dirty="0"/>
              <a:t>of the Sb industry in the EEA</a:t>
            </a:r>
          </a:p>
        </p:txBody>
      </p:sp>
    </p:spTree>
    <p:extLst>
      <p:ext uri="{BB962C8B-B14F-4D97-AF65-F5344CB8AC3E}">
        <p14:creationId xmlns:p14="http://schemas.microsoft.com/office/powerpoint/2010/main" val="3728827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F8C2C0-C58E-42EA-8F2C-C74DB0E2F429}"/>
              </a:ext>
            </a:extLst>
          </p:cNvPr>
          <p:cNvSpPr>
            <a:spLocks noGrp="1"/>
          </p:cNvSpPr>
          <p:nvPr>
            <p:ph type="title"/>
          </p:nvPr>
        </p:nvSpPr>
        <p:spPr>
          <a:xfrm>
            <a:off x="457200" y="2857500"/>
            <a:ext cx="8229600" cy="1143000"/>
          </a:xfrm>
        </p:spPr>
        <p:txBody>
          <a:bodyPr>
            <a:normAutofit/>
          </a:bodyPr>
          <a:lstStyle/>
          <a:p>
            <a:r>
              <a:rPr lang="en-US" sz="4000" b="1" dirty="0">
                <a:solidFill>
                  <a:srgbClr val="0070C0"/>
                </a:solidFill>
              </a:rPr>
              <a:t>4. i2a Regulatory challenges</a:t>
            </a:r>
          </a:p>
        </p:txBody>
      </p:sp>
      <p:sp>
        <p:nvSpPr>
          <p:cNvPr id="4" name="Slide Number Placeholder 3">
            <a:extLst>
              <a:ext uri="{FF2B5EF4-FFF2-40B4-BE49-F238E27FC236}">
                <a16:creationId xmlns:a16="http://schemas.microsoft.com/office/drawing/2014/main" id="{6A7FDD3D-F6C4-4FCF-983F-A796667DE04D}"/>
              </a:ext>
            </a:extLst>
          </p:cNvPr>
          <p:cNvSpPr>
            <a:spLocks noGrp="1"/>
          </p:cNvSpPr>
          <p:nvPr>
            <p:ph type="sldNum" sz="quarter" idx="12"/>
          </p:nvPr>
        </p:nvSpPr>
        <p:spPr/>
        <p:txBody>
          <a:bodyPr/>
          <a:lstStyle/>
          <a:p>
            <a:fld id="{EF70D123-9DC6-4163-8D18-78791503709C}" type="slidenum">
              <a:rPr lang="en-US" smtClean="0"/>
              <a:pPr/>
              <a:t>17</a:t>
            </a:fld>
            <a:endParaRPr lang="en-US"/>
          </a:p>
        </p:txBody>
      </p:sp>
      <p:sp>
        <p:nvSpPr>
          <p:cNvPr id="5" name="Footer Placeholder 4">
            <a:extLst>
              <a:ext uri="{FF2B5EF4-FFF2-40B4-BE49-F238E27FC236}">
                <a16:creationId xmlns:a16="http://schemas.microsoft.com/office/drawing/2014/main" id="{67E270AE-6CE6-400E-8D41-95651157DD30}"/>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3934502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 i2a Regulatory challenges</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18</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graphicFrame>
        <p:nvGraphicFramePr>
          <p:cNvPr id="4" name="Diagram 3">
            <a:extLst>
              <a:ext uri="{FF2B5EF4-FFF2-40B4-BE49-F238E27FC236}">
                <a16:creationId xmlns:a16="http://schemas.microsoft.com/office/drawing/2014/main" id="{B8E16A43-5AC7-4F2F-A9B8-F01805FEFF4E}"/>
              </a:ext>
            </a:extLst>
          </p:cNvPr>
          <p:cNvGraphicFramePr/>
          <p:nvPr>
            <p:extLst>
              <p:ext uri="{D42A27DB-BD31-4B8C-83A1-F6EECF244321}">
                <p14:modId xmlns:p14="http://schemas.microsoft.com/office/powerpoint/2010/main" val="1587314108"/>
              </p:ext>
            </p:extLst>
          </p:nvPr>
        </p:nvGraphicFramePr>
        <p:xfrm>
          <a:off x="427084" y="1188218"/>
          <a:ext cx="8321380" cy="4545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allout: Bent Line 4">
            <a:extLst>
              <a:ext uri="{FF2B5EF4-FFF2-40B4-BE49-F238E27FC236}">
                <a16:creationId xmlns:a16="http://schemas.microsoft.com/office/drawing/2014/main" id="{8B4DA32C-F401-4BB0-8E45-DD111CDD592E}"/>
              </a:ext>
            </a:extLst>
          </p:cNvPr>
          <p:cNvSpPr/>
          <p:nvPr/>
        </p:nvSpPr>
        <p:spPr>
          <a:xfrm>
            <a:off x="4770059" y="3587248"/>
            <a:ext cx="936104" cy="504056"/>
          </a:xfrm>
          <a:prstGeom prst="borderCallout2">
            <a:avLst>
              <a:gd name="adj1" fmla="val 18750"/>
              <a:gd name="adj2" fmla="val -8333"/>
              <a:gd name="adj3" fmla="val 18750"/>
              <a:gd name="adj4" fmla="val -16667"/>
              <a:gd name="adj5" fmla="val -124875"/>
              <a:gd name="adj6" fmla="val -42510"/>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t>Next slides</a:t>
            </a:r>
          </a:p>
        </p:txBody>
      </p:sp>
    </p:spTree>
    <p:extLst>
      <p:ext uri="{BB962C8B-B14F-4D97-AF65-F5344CB8AC3E}">
        <p14:creationId xmlns:p14="http://schemas.microsoft.com/office/powerpoint/2010/main" val="3688927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(1/13)</a:t>
            </a:r>
          </a:p>
        </p:txBody>
      </p:sp>
      <p:sp>
        <p:nvSpPr>
          <p:cNvPr id="7" name="Slide Number Placeholder 6"/>
          <p:cNvSpPr>
            <a:spLocks noGrp="1"/>
          </p:cNvSpPr>
          <p:nvPr>
            <p:ph type="sldNum" sz="quarter" idx="12"/>
          </p:nvPr>
        </p:nvSpPr>
        <p:spPr/>
        <p:txBody>
          <a:bodyPr/>
          <a:lstStyle/>
          <a:p>
            <a:fld id="{EF70D123-9DC6-4163-8D18-78791503709C}" type="slidenum">
              <a:rPr lang="en-US" smtClean="0"/>
              <a:pPr/>
              <a:t>19</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pic>
        <p:nvPicPr>
          <p:cNvPr id="11" name="Content Placeholder 5">
            <a:extLst>
              <a:ext uri="{FF2B5EF4-FFF2-40B4-BE49-F238E27FC236}">
                <a16:creationId xmlns:a16="http://schemas.microsoft.com/office/drawing/2014/main" id="{D6A6E253-52B9-4132-9B34-2F672D90E1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99076" y="1052736"/>
            <a:ext cx="5693980" cy="4896544"/>
          </a:xfrm>
          <a:prstGeom prst="rect">
            <a:avLst/>
          </a:prstGeom>
        </p:spPr>
      </p:pic>
      <p:sp>
        <p:nvSpPr>
          <p:cNvPr id="12" name="Oval 11">
            <a:extLst>
              <a:ext uri="{FF2B5EF4-FFF2-40B4-BE49-F238E27FC236}">
                <a16:creationId xmlns:a16="http://schemas.microsoft.com/office/drawing/2014/main" id="{BDE3DCD4-9373-4466-9577-ADB2C022AAE8}"/>
              </a:ext>
            </a:extLst>
          </p:cNvPr>
          <p:cNvSpPr/>
          <p:nvPr/>
        </p:nvSpPr>
        <p:spPr>
          <a:xfrm>
            <a:off x="3286470" y="3154461"/>
            <a:ext cx="1236890" cy="67355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dirty="0"/>
          </a:p>
        </p:txBody>
      </p:sp>
      <p:sp>
        <p:nvSpPr>
          <p:cNvPr id="13" name="Oval 12">
            <a:extLst>
              <a:ext uri="{FF2B5EF4-FFF2-40B4-BE49-F238E27FC236}">
                <a16:creationId xmlns:a16="http://schemas.microsoft.com/office/drawing/2014/main" id="{8280A113-6340-4032-A9E7-FD9BA3C47A1F}"/>
              </a:ext>
            </a:extLst>
          </p:cNvPr>
          <p:cNvSpPr/>
          <p:nvPr/>
        </p:nvSpPr>
        <p:spPr>
          <a:xfrm>
            <a:off x="4759292" y="2297211"/>
            <a:ext cx="2188971" cy="673553"/>
          </a:xfrm>
          <a:prstGeom prst="ellipse">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US" sz="1350" dirty="0"/>
          </a:p>
        </p:txBody>
      </p:sp>
      <p:sp>
        <p:nvSpPr>
          <p:cNvPr id="14" name="Left Arrow Callout 8">
            <a:extLst>
              <a:ext uri="{FF2B5EF4-FFF2-40B4-BE49-F238E27FC236}">
                <a16:creationId xmlns:a16="http://schemas.microsoft.com/office/drawing/2014/main" id="{75333C2D-41CB-47B3-ACEE-FFDCD2A31676}"/>
              </a:ext>
            </a:extLst>
          </p:cNvPr>
          <p:cNvSpPr/>
          <p:nvPr/>
        </p:nvSpPr>
        <p:spPr>
          <a:xfrm>
            <a:off x="7114127" y="2113515"/>
            <a:ext cx="1726747" cy="1040946"/>
          </a:xfrm>
          <a:prstGeom prst="leftArrowCallou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r>
              <a:rPr lang="fr-BE" sz="1350" dirty="0" err="1">
                <a:latin typeface="Arial" panose="020B0604020202020204" pitchFamily="34" charset="0"/>
                <a:cs typeface="Arial" panose="020B0604020202020204" pitchFamily="34" charset="0"/>
              </a:rPr>
              <a:t>BAuA</a:t>
            </a:r>
            <a:endParaRPr lang="en-US" sz="13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6722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
            <a:ext cx="8229600" cy="1143000"/>
          </a:xfrm>
        </p:spPr>
        <p:txBody>
          <a:bodyPr>
            <a:normAutofit/>
          </a:bodyPr>
          <a:lstStyle/>
          <a:p>
            <a:r>
              <a:rPr lang="en-US" sz="3200" b="1" dirty="0"/>
              <a:t>Content</a:t>
            </a:r>
          </a:p>
        </p:txBody>
      </p:sp>
      <p:sp>
        <p:nvSpPr>
          <p:cNvPr id="3" name="Content Placeholder 2"/>
          <p:cNvSpPr>
            <a:spLocks noGrp="1"/>
          </p:cNvSpPr>
          <p:nvPr>
            <p:ph sz="half" idx="1"/>
          </p:nvPr>
        </p:nvSpPr>
        <p:spPr>
          <a:xfrm>
            <a:off x="457200" y="1600201"/>
            <a:ext cx="8147248" cy="4061048"/>
          </a:xfrm>
        </p:spPr>
        <p:txBody>
          <a:bodyPr/>
          <a:lstStyle/>
          <a:p>
            <a:pPr marL="514350" indent="-514350">
              <a:buFont typeface="+mj-lt"/>
              <a:buAutoNum type="arabicPeriod"/>
            </a:pPr>
            <a:r>
              <a:rPr lang="en-US" sz="2400" dirty="0"/>
              <a:t>Welcome and introduction</a:t>
            </a:r>
          </a:p>
          <a:p>
            <a:pPr marL="514350" indent="-514350">
              <a:buFont typeface="+mj-lt"/>
              <a:buAutoNum type="arabicPeriod"/>
            </a:pPr>
            <a:endParaRPr lang="en-US" sz="2400" dirty="0"/>
          </a:p>
          <a:p>
            <a:pPr marL="514350" indent="-514350">
              <a:buFont typeface="+mj-lt"/>
              <a:buAutoNum type="arabicPeriod"/>
            </a:pPr>
            <a:r>
              <a:rPr lang="en-US" sz="2400" dirty="0"/>
              <a:t>i2a Communication</a:t>
            </a:r>
          </a:p>
          <a:p>
            <a:pPr marL="514350" indent="-514350">
              <a:buFont typeface="+mj-lt"/>
              <a:buAutoNum type="arabicPeriod"/>
            </a:pPr>
            <a:endParaRPr lang="en-US" sz="2400" dirty="0"/>
          </a:p>
          <a:p>
            <a:pPr marL="514350" indent="-514350">
              <a:buFont typeface="+mj-lt"/>
              <a:buAutoNum type="arabicPeriod"/>
            </a:pPr>
            <a:r>
              <a:rPr lang="en-US" sz="2400" dirty="0"/>
              <a:t>i2a Membership and governance matters</a:t>
            </a:r>
          </a:p>
          <a:p>
            <a:pPr marL="514350" indent="-514350">
              <a:buFont typeface="+mj-lt"/>
              <a:buAutoNum type="arabicPeriod"/>
            </a:pPr>
            <a:endParaRPr lang="en-US" sz="2400" dirty="0"/>
          </a:p>
          <a:p>
            <a:pPr marL="514350" indent="-514350">
              <a:buFont typeface="+mj-lt"/>
              <a:buAutoNum type="arabicPeriod"/>
            </a:pPr>
            <a:r>
              <a:rPr lang="en-US" sz="2400" dirty="0"/>
              <a:t>i2a Regulatory challenges</a:t>
            </a:r>
          </a:p>
          <a:p>
            <a:pPr marL="514350" indent="-514350">
              <a:buFont typeface="+mj-lt"/>
              <a:buAutoNum type="arabicPeriod"/>
            </a:pPr>
            <a:endParaRPr lang="en-US" sz="2400" dirty="0"/>
          </a:p>
          <a:p>
            <a:pPr marL="514350" indent="-514350">
              <a:buFont typeface="+mj-lt"/>
              <a:buAutoNum type="arabicPeriod"/>
            </a:pPr>
            <a:r>
              <a:rPr lang="en-US" sz="2400" dirty="0"/>
              <a:t>AOB, next calls/meetings and closing remarks</a:t>
            </a:r>
          </a:p>
        </p:txBody>
      </p:sp>
      <p:sp>
        <p:nvSpPr>
          <p:cNvPr id="4" name="Slide Number Placeholder 3"/>
          <p:cNvSpPr>
            <a:spLocks noGrp="1"/>
          </p:cNvSpPr>
          <p:nvPr>
            <p:ph type="sldNum" sz="quarter" idx="12"/>
          </p:nvPr>
        </p:nvSpPr>
        <p:spPr/>
        <p:txBody>
          <a:bodyPr/>
          <a:lstStyle/>
          <a:p>
            <a:fld id="{EF70D123-9DC6-4163-8D18-78791503709C}" type="slidenum">
              <a:rPr lang="en-US" smtClean="0"/>
              <a:pPr/>
              <a:t>2</a:t>
            </a:fld>
            <a:endParaRPr lang="en-US"/>
          </a:p>
        </p:txBody>
      </p:sp>
      <p:sp>
        <p:nvSpPr>
          <p:cNvPr id="5" name="Footer Placeholder 4"/>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3561457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8502B41-4C3D-47F2-BB62-4BE9377B69CE}"/>
              </a:ext>
            </a:extLst>
          </p:cNvPr>
          <p:cNvSpPr>
            <a:spLocks noGrp="1"/>
          </p:cNvSpPr>
          <p:nvPr>
            <p:ph type="sldNum" sz="quarter" idx="12"/>
          </p:nvPr>
        </p:nvSpPr>
        <p:spPr/>
        <p:txBody>
          <a:bodyPr/>
          <a:lstStyle/>
          <a:p>
            <a:fld id="{EF70D123-9DC6-4163-8D18-78791503709C}" type="slidenum">
              <a:rPr lang="en-US" smtClean="0"/>
              <a:pPr/>
              <a:t>20</a:t>
            </a:fld>
            <a:endParaRPr lang="en-US"/>
          </a:p>
        </p:txBody>
      </p:sp>
      <p:sp>
        <p:nvSpPr>
          <p:cNvPr id="5" name="Footer Placeholder 4">
            <a:extLst>
              <a:ext uri="{FF2B5EF4-FFF2-40B4-BE49-F238E27FC236}">
                <a16:creationId xmlns:a16="http://schemas.microsoft.com/office/drawing/2014/main" id="{52477764-E6B1-4A0E-924E-6047762B76E2}"/>
              </a:ext>
            </a:extLst>
          </p:cNvPr>
          <p:cNvSpPr>
            <a:spLocks noGrp="1"/>
          </p:cNvSpPr>
          <p:nvPr>
            <p:ph type="ftr" sz="quarter" idx="11"/>
          </p:nvPr>
        </p:nvSpPr>
        <p:spPr/>
        <p:txBody>
          <a:bodyPr/>
          <a:lstStyle/>
          <a:p>
            <a:r>
              <a:rPr lang="en-US"/>
              <a:t>i2a General Assembly Meeting                                                       Barcelona, 16 May 2019</a:t>
            </a:r>
            <a:endParaRPr lang="en-US" dirty="0"/>
          </a:p>
        </p:txBody>
      </p:sp>
      <p:sp>
        <p:nvSpPr>
          <p:cNvPr id="6" name="Title 8">
            <a:extLst>
              <a:ext uri="{FF2B5EF4-FFF2-40B4-BE49-F238E27FC236}">
                <a16:creationId xmlns:a16="http://schemas.microsoft.com/office/drawing/2014/main" id="{F3296BC3-A371-4E10-B483-9061967EC79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(2/13)</a:t>
            </a:r>
          </a:p>
        </p:txBody>
      </p:sp>
      <p:sp>
        <p:nvSpPr>
          <p:cNvPr id="7" name="Title 1">
            <a:extLst>
              <a:ext uri="{FF2B5EF4-FFF2-40B4-BE49-F238E27FC236}">
                <a16:creationId xmlns:a16="http://schemas.microsoft.com/office/drawing/2014/main" id="{E958497B-0CCB-44BC-A851-40E10DF0B2B9}"/>
              </a:ext>
            </a:extLst>
          </p:cNvPr>
          <p:cNvSpPr txBox="1">
            <a:spLocks/>
          </p:cNvSpPr>
          <p:nvPr/>
        </p:nvSpPr>
        <p:spPr>
          <a:xfrm>
            <a:off x="539552" y="801000"/>
            <a:ext cx="8229600" cy="1143000"/>
          </a:xfrm>
          <a:prstGeom prst="rect">
            <a:avLst/>
          </a:prstGeom>
          <a:noFill/>
        </p:spPr>
        <p:txBody>
          <a:bodyPr wrap="square" rtlCol="0">
            <a:spAutoFit/>
          </a:bodyPr>
          <a:lstStyle>
            <a:defPPr>
              <a:defRPr lang="en-US"/>
            </a:defPPr>
            <a:lvl1pPr>
              <a:defRPr b="1">
                <a:solidFill>
                  <a:srgbClr val="0070C0"/>
                </a:solidFill>
              </a:defRPr>
            </a:lvl1pPr>
          </a:lstStyle>
          <a:p>
            <a:pPr algn="ctr"/>
            <a:r>
              <a:rPr lang="fr-BE" dirty="0" err="1"/>
              <a:t>Different</a:t>
            </a:r>
            <a:r>
              <a:rPr lang="fr-BE" dirty="0"/>
              <a:t> types of </a:t>
            </a:r>
            <a:r>
              <a:rPr lang="fr-BE" dirty="0" err="1"/>
              <a:t>decisions</a:t>
            </a:r>
            <a:r>
              <a:rPr lang="fr-BE" dirty="0"/>
              <a:t> / impacts</a:t>
            </a:r>
            <a:endParaRPr lang="en-US" dirty="0"/>
          </a:p>
        </p:txBody>
      </p:sp>
      <p:graphicFrame>
        <p:nvGraphicFramePr>
          <p:cNvPr id="8" name="Table 7">
            <a:extLst>
              <a:ext uri="{FF2B5EF4-FFF2-40B4-BE49-F238E27FC236}">
                <a16:creationId xmlns:a16="http://schemas.microsoft.com/office/drawing/2014/main" id="{2668EB41-D8C3-4203-960F-02C2A27C9AB8}"/>
              </a:ext>
            </a:extLst>
          </p:cNvPr>
          <p:cNvGraphicFramePr>
            <a:graphicFrameLocks noGrp="1"/>
          </p:cNvGraphicFramePr>
          <p:nvPr>
            <p:extLst>
              <p:ext uri="{D42A27DB-BD31-4B8C-83A1-F6EECF244321}">
                <p14:modId xmlns:p14="http://schemas.microsoft.com/office/powerpoint/2010/main" val="884581645"/>
              </p:ext>
            </p:extLst>
          </p:nvPr>
        </p:nvGraphicFramePr>
        <p:xfrm>
          <a:off x="539553" y="1628800"/>
          <a:ext cx="8147247" cy="2849880"/>
        </p:xfrm>
        <a:graphic>
          <a:graphicData uri="http://schemas.openxmlformats.org/drawingml/2006/table">
            <a:tbl>
              <a:tblPr firstRow="1" bandRow="1">
                <a:tableStyleId>{5C22544A-7EE6-4342-B048-85BDC9FD1C3A}</a:tableStyleId>
              </a:tblPr>
              <a:tblGrid>
                <a:gridCol w="1573057">
                  <a:extLst>
                    <a:ext uri="{9D8B030D-6E8A-4147-A177-3AD203B41FA5}">
                      <a16:colId xmlns:a16="http://schemas.microsoft.com/office/drawing/2014/main" val="4201680578"/>
                    </a:ext>
                  </a:extLst>
                </a:gridCol>
                <a:gridCol w="2500566">
                  <a:extLst>
                    <a:ext uri="{9D8B030D-6E8A-4147-A177-3AD203B41FA5}">
                      <a16:colId xmlns:a16="http://schemas.microsoft.com/office/drawing/2014/main" val="1413826532"/>
                    </a:ext>
                  </a:extLst>
                </a:gridCol>
                <a:gridCol w="2656388">
                  <a:extLst>
                    <a:ext uri="{9D8B030D-6E8A-4147-A177-3AD203B41FA5}">
                      <a16:colId xmlns:a16="http://schemas.microsoft.com/office/drawing/2014/main" val="145382642"/>
                    </a:ext>
                  </a:extLst>
                </a:gridCol>
                <a:gridCol w="1417236">
                  <a:extLst>
                    <a:ext uri="{9D8B030D-6E8A-4147-A177-3AD203B41FA5}">
                      <a16:colId xmlns:a16="http://schemas.microsoft.com/office/drawing/2014/main" val="3503836376"/>
                    </a:ext>
                  </a:extLst>
                </a:gridCol>
              </a:tblGrid>
              <a:tr h="278130">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CCH</a:t>
                      </a:r>
                    </a:p>
                  </a:txBody>
                  <a:tcPr marL="68580" marR="68580" marT="34290" marB="34290"/>
                </a:tc>
                <a:tc>
                  <a:txBody>
                    <a:bodyPr/>
                    <a:lstStyle/>
                    <a:p>
                      <a:pPr algn="ctr"/>
                      <a:r>
                        <a:rPr lang="en-US" sz="1200" dirty="0" err="1">
                          <a:latin typeface="Arial" panose="020B0604020202020204" pitchFamily="34" charset="0"/>
                          <a:cs typeface="Arial" panose="020B0604020202020204" pitchFamily="34" charset="0"/>
                        </a:rPr>
                        <a:t>SEv</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Other</a:t>
                      </a:r>
                    </a:p>
                  </a:txBody>
                  <a:tcPr marL="68580" marR="68580" marT="34290" marB="34290"/>
                </a:tc>
                <a:extLst>
                  <a:ext uri="{0D108BD9-81ED-4DB2-BD59-A6C34878D82A}">
                    <a16:rowId xmlns:a16="http://schemas.microsoft.com/office/drawing/2014/main" val="1382557315"/>
                  </a:ext>
                </a:extLst>
              </a:tr>
              <a:tr h="278130">
                <a:tc>
                  <a:txBody>
                    <a:bodyPr/>
                    <a:lstStyle/>
                    <a:p>
                      <a:r>
                        <a:rPr lang="en-US" sz="1200" b="1" dirty="0">
                          <a:latin typeface="Arial" panose="020B0604020202020204" pitchFamily="34" charset="0"/>
                          <a:cs typeface="Arial" panose="020B0604020202020204" pitchFamily="34" charset="0"/>
                        </a:rPr>
                        <a:t>Scope</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REACH Annexes only</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Any information to clarify risk</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t>
                      </a:r>
                    </a:p>
                  </a:txBody>
                  <a:tcPr marL="68580" marR="68580" marT="34290" marB="34290"/>
                </a:tc>
                <a:extLst>
                  <a:ext uri="{0D108BD9-81ED-4DB2-BD59-A6C34878D82A}">
                    <a16:rowId xmlns:a16="http://schemas.microsoft.com/office/drawing/2014/main" val="2260080685"/>
                  </a:ext>
                </a:extLst>
              </a:tr>
              <a:tr h="278130">
                <a:tc>
                  <a:txBody>
                    <a:bodyPr/>
                    <a:lstStyle/>
                    <a:p>
                      <a:r>
                        <a:rPr lang="en-US" sz="1200" b="1" dirty="0">
                          <a:latin typeface="Arial" panose="020B0604020202020204" pitchFamily="34" charset="0"/>
                          <a:cs typeface="Arial" panose="020B0604020202020204" pitchFamily="34" charset="0"/>
                        </a:rPr>
                        <a:t>Leader</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ECHA</a:t>
                      </a:r>
                    </a:p>
                  </a:txBody>
                  <a:tcPr marL="68580" marR="68580" marT="34290" marB="34290"/>
                </a:tc>
                <a:tc>
                  <a:txBody>
                    <a:bodyPr/>
                    <a:lstStyle/>
                    <a:p>
                      <a:pPr algn="ctr"/>
                      <a:r>
                        <a:rPr lang="en-US" sz="1200" dirty="0" err="1">
                          <a:latin typeface="Arial" panose="020B0604020202020204" pitchFamily="34" charset="0"/>
                          <a:cs typeface="Arial" panose="020B0604020202020204" pitchFamily="34" charset="0"/>
                        </a:rPr>
                        <a:t>BAuA</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en-US" sz="1200" dirty="0" err="1">
                          <a:latin typeface="Arial" panose="020B0604020202020204" pitchFamily="34" charset="0"/>
                          <a:cs typeface="Arial" panose="020B0604020202020204" pitchFamily="34" charset="0"/>
                        </a:rPr>
                        <a:t>BAuA</a:t>
                      </a:r>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3785393024"/>
                  </a:ext>
                </a:extLst>
              </a:tr>
              <a:tr h="278130">
                <a:tc>
                  <a:txBody>
                    <a:bodyPr/>
                    <a:lstStyle/>
                    <a:p>
                      <a:r>
                        <a:rPr lang="en-US" sz="1200" b="1" dirty="0">
                          <a:latin typeface="Arial" panose="020B0604020202020204" pitchFamily="34" charset="0"/>
                          <a:cs typeface="Arial" panose="020B0604020202020204" pitchFamily="34" charset="0"/>
                        </a:rPr>
                        <a:t>Received on</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18 Apr 2019</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18 Apr 2019</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20 Mar 2019</a:t>
                      </a:r>
                    </a:p>
                  </a:txBody>
                  <a:tcPr marL="68580" marR="68580" marT="34290" marB="34290"/>
                </a:tc>
                <a:extLst>
                  <a:ext uri="{0D108BD9-81ED-4DB2-BD59-A6C34878D82A}">
                    <a16:rowId xmlns:a16="http://schemas.microsoft.com/office/drawing/2014/main" val="1938718173"/>
                  </a:ext>
                </a:extLst>
              </a:tr>
              <a:tr h="434340">
                <a:tc>
                  <a:txBody>
                    <a:bodyPr/>
                    <a:lstStyle/>
                    <a:p>
                      <a:r>
                        <a:rPr lang="en-US" sz="1200" b="1" dirty="0">
                          <a:latin typeface="Arial" panose="020B0604020202020204" pitchFamily="34" charset="0"/>
                          <a:cs typeface="Arial" panose="020B0604020202020204" pitchFamily="34" charset="0"/>
                        </a:rPr>
                        <a:t>Deadline to respond</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28 May 2019</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28 May 2019</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t>
                      </a:r>
                    </a:p>
                  </a:txBody>
                  <a:tcPr marL="68580" marR="68580" marT="34290" marB="34290"/>
                </a:tc>
                <a:extLst>
                  <a:ext uri="{0D108BD9-81ED-4DB2-BD59-A6C34878D82A}">
                    <a16:rowId xmlns:a16="http://schemas.microsoft.com/office/drawing/2014/main" val="3540546271"/>
                  </a:ext>
                </a:extLst>
              </a:tr>
              <a:tr h="434340">
                <a:tc>
                  <a:txBody>
                    <a:bodyPr/>
                    <a:lstStyle/>
                    <a:p>
                      <a:r>
                        <a:rPr lang="en-US" sz="1200" b="1" dirty="0">
                          <a:latin typeface="Arial" panose="020B0604020202020204" pitchFamily="34" charset="0"/>
                          <a:cs typeface="Arial" panose="020B0604020202020204" pitchFamily="34" charset="0"/>
                        </a:rPr>
                        <a:t>Cost-sharing</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According to relevant tonnage bands</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All registrants</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t>
                      </a:r>
                    </a:p>
                  </a:txBody>
                  <a:tcPr marL="68580" marR="68580" marT="34290" marB="34290"/>
                </a:tc>
                <a:extLst>
                  <a:ext uri="{0D108BD9-81ED-4DB2-BD59-A6C34878D82A}">
                    <a16:rowId xmlns:a16="http://schemas.microsoft.com/office/drawing/2014/main" val="1275014143"/>
                  </a:ext>
                </a:extLst>
              </a:tr>
              <a:tr h="434340">
                <a:tc>
                  <a:txBody>
                    <a:bodyPr/>
                    <a:lstStyle/>
                    <a:p>
                      <a:r>
                        <a:rPr lang="en-US" sz="1200" b="1" dirty="0">
                          <a:latin typeface="Arial" panose="020B0604020202020204" pitchFamily="34" charset="0"/>
                          <a:cs typeface="Arial" panose="020B0604020202020204" pitchFamily="34" charset="0"/>
                        </a:rPr>
                        <a:t>Testing can commence</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ASAP (except if Annex IX or X, then only after Final Decision)</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Not before Final Decision</a:t>
                      </a:r>
                    </a:p>
                    <a:p>
                      <a:pPr algn="ctr"/>
                      <a:r>
                        <a:rPr lang="en-US" sz="1200" dirty="0">
                          <a:latin typeface="Arial" panose="020B0604020202020204" pitchFamily="34" charset="0"/>
                          <a:cs typeface="Arial" panose="020B0604020202020204" pitchFamily="34" charset="0"/>
                        </a:rPr>
                        <a:t>(Spring 2020?)</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t>
                      </a:r>
                    </a:p>
                  </a:txBody>
                  <a:tcPr marL="68580" marR="68580" marT="34290" marB="34290"/>
                </a:tc>
                <a:extLst>
                  <a:ext uri="{0D108BD9-81ED-4DB2-BD59-A6C34878D82A}">
                    <a16:rowId xmlns:a16="http://schemas.microsoft.com/office/drawing/2014/main" val="2026084987"/>
                  </a:ext>
                </a:extLst>
              </a:tr>
              <a:tr h="434340">
                <a:tc>
                  <a:txBody>
                    <a:bodyPr/>
                    <a:lstStyle/>
                    <a:p>
                      <a:r>
                        <a:rPr lang="en-US" sz="1200" b="1" dirty="0">
                          <a:latin typeface="Arial" panose="020B0604020202020204" pitchFamily="34" charset="0"/>
                          <a:cs typeface="Arial" panose="020B0604020202020204" pitchFamily="34" charset="0"/>
                        </a:rPr>
                        <a:t>Data to be provided by</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12-18 </a:t>
                      </a:r>
                      <a:r>
                        <a:rPr lang="en-US" sz="1200" dirty="0" err="1">
                          <a:latin typeface="Arial" panose="020B0604020202020204" pitchFamily="34" charset="0"/>
                          <a:cs typeface="Arial" panose="020B0604020202020204" pitchFamily="34" charset="0"/>
                        </a:rPr>
                        <a:t>mo</a:t>
                      </a:r>
                      <a:r>
                        <a:rPr lang="en-US" sz="1200" dirty="0">
                          <a:latin typeface="Arial" panose="020B0604020202020204" pitchFamily="34" charset="0"/>
                          <a:cs typeface="Arial" panose="020B0604020202020204" pitchFamily="34" charset="0"/>
                        </a:rPr>
                        <a:t> after notification</a:t>
                      </a:r>
                    </a:p>
                    <a:p>
                      <a:pPr algn="ctr"/>
                      <a:r>
                        <a:rPr lang="en-US" sz="1200" dirty="0">
                          <a:latin typeface="Arial" panose="020B0604020202020204" pitchFamily="34" charset="0"/>
                          <a:cs typeface="Arial" panose="020B0604020202020204" pitchFamily="34" charset="0"/>
                        </a:rPr>
                        <a:t>(Apr-Dec 2019)</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21 </a:t>
                      </a:r>
                      <a:r>
                        <a:rPr lang="en-US" sz="1200" dirty="0" err="1">
                          <a:latin typeface="Arial" panose="020B0604020202020204" pitchFamily="34" charset="0"/>
                          <a:cs typeface="Arial" panose="020B0604020202020204" pitchFamily="34" charset="0"/>
                        </a:rPr>
                        <a:t>mo</a:t>
                      </a:r>
                      <a:r>
                        <a:rPr lang="en-US" sz="1200" dirty="0">
                          <a:latin typeface="Arial" panose="020B0604020202020204" pitchFamily="34" charset="0"/>
                          <a:cs typeface="Arial" panose="020B0604020202020204" pitchFamily="34" charset="0"/>
                        </a:rPr>
                        <a:t> after final decision</a:t>
                      </a:r>
                    </a:p>
                    <a:p>
                      <a:pPr algn="ctr"/>
                      <a:r>
                        <a:rPr lang="en-US" sz="1200" dirty="0">
                          <a:latin typeface="Arial" panose="020B0604020202020204" pitchFamily="34" charset="0"/>
                          <a:cs typeface="Arial" panose="020B0604020202020204" pitchFamily="34" charset="0"/>
                        </a:rPr>
                        <a:t>(end 2022?)</a:t>
                      </a:r>
                    </a:p>
                  </a:txBody>
                  <a:tcPr marL="68580" marR="68580" marT="34290" marB="34290"/>
                </a:tc>
                <a:tc>
                  <a:txBody>
                    <a:bodyPr/>
                    <a:lstStyle/>
                    <a:p>
                      <a:pPr algn="ctr"/>
                      <a:r>
                        <a:rPr lang="en-US" sz="1200" dirty="0">
                          <a:latin typeface="Arial" panose="020B0604020202020204" pitchFamily="34" charset="0"/>
                          <a:cs typeface="Arial" panose="020B0604020202020204" pitchFamily="34" charset="0"/>
                        </a:rPr>
                        <a:t>-</a:t>
                      </a:r>
                    </a:p>
                  </a:txBody>
                  <a:tcPr marL="68580" marR="68580" marT="34290" marB="34290"/>
                </a:tc>
                <a:extLst>
                  <a:ext uri="{0D108BD9-81ED-4DB2-BD59-A6C34878D82A}">
                    <a16:rowId xmlns:a16="http://schemas.microsoft.com/office/drawing/2014/main" val="1474426176"/>
                  </a:ext>
                </a:extLst>
              </a:tr>
            </a:tbl>
          </a:graphicData>
        </a:graphic>
      </p:graphicFrame>
      <p:sp>
        <p:nvSpPr>
          <p:cNvPr id="2" name="TextBox 1">
            <a:extLst>
              <a:ext uri="{FF2B5EF4-FFF2-40B4-BE49-F238E27FC236}">
                <a16:creationId xmlns:a16="http://schemas.microsoft.com/office/drawing/2014/main" id="{581A5401-F3C1-40E8-B4AB-E90FD91B7F25}"/>
              </a:ext>
            </a:extLst>
          </p:cNvPr>
          <p:cNvSpPr txBox="1"/>
          <p:nvPr/>
        </p:nvSpPr>
        <p:spPr>
          <a:xfrm>
            <a:off x="1223628" y="5106893"/>
            <a:ext cx="669674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CCH should in principle ‘precede’ </a:t>
            </a:r>
            <a:r>
              <a:rPr lang="en-US" dirty="0" err="1"/>
              <a:t>SEv</a:t>
            </a:r>
            <a:r>
              <a:rPr lang="en-US" dirty="0"/>
              <a:t>!</a:t>
            </a:r>
          </a:p>
        </p:txBody>
      </p:sp>
    </p:spTree>
    <p:extLst>
      <p:ext uri="{BB962C8B-B14F-4D97-AF65-F5344CB8AC3E}">
        <p14:creationId xmlns:p14="http://schemas.microsoft.com/office/powerpoint/2010/main" val="14508813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(3/13)</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21</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graphicFrame>
        <p:nvGraphicFramePr>
          <p:cNvPr id="10" name="Table 9">
            <a:extLst>
              <a:ext uri="{FF2B5EF4-FFF2-40B4-BE49-F238E27FC236}">
                <a16:creationId xmlns:a16="http://schemas.microsoft.com/office/drawing/2014/main" id="{FEBB22BD-A131-4458-B673-63085CBC3E82}"/>
              </a:ext>
            </a:extLst>
          </p:cNvPr>
          <p:cNvGraphicFramePr>
            <a:graphicFrameLocks noGrp="1"/>
          </p:cNvGraphicFramePr>
          <p:nvPr>
            <p:extLst/>
          </p:nvPr>
        </p:nvGraphicFramePr>
        <p:xfrm>
          <a:off x="803563" y="2038078"/>
          <a:ext cx="7529948" cy="2506349"/>
        </p:xfrm>
        <a:graphic>
          <a:graphicData uri="http://schemas.openxmlformats.org/drawingml/2006/table">
            <a:tbl>
              <a:tblPr firstRow="1" bandRow="1">
                <a:tableStyleId>{F5AB1C69-6EDB-4FF4-983F-18BD219EF322}</a:tableStyleId>
              </a:tblPr>
              <a:tblGrid>
                <a:gridCol w="1882487">
                  <a:extLst>
                    <a:ext uri="{9D8B030D-6E8A-4147-A177-3AD203B41FA5}">
                      <a16:colId xmlns:a16="http://schemas.microsoft.com/office/drawing/2014/main" val="1750217102"/>
                    </a:ext>
                  </a:extLst>
                </a:gridCol>
                <a:gridCol w="1882487">
                  <a:extLst>
                    <a:ext uri="{9D8B030D-6E8A-4147-A177-3AD203B41FA5}">
                      <a16:colId xmlns:a16="http://schemas.microsoft.com/office/drawing/2014/main" val="4127521774"/>
                    </a:ext>
                  </a:extLst>
                </a:gridCol>
                <a:gridCol w="1882487">
                  <a:extLst>
                    <a:ext uri="{9D8B030D-6E8A-4147-A177-3AD203B41FA5}">
                      <a16:colId xmlns:a16="http://schemas.microsoft.com/office/drawing/2014/main" val="119779794"/>
                    </a:ext>
                  </a:extLst>
                </a:gridCol>
                <a:gridCol w="1882487">
                  <a:extLst>
                    <a:ext uri="{9D8B030D-6E8A-4147-A177-3AD203B41FA5}">
                      <a16:colId xmlns:a16="http://schemas.microsoft.com/office/drawing/2014/main" val="872342978"/>
                    </a:ext>
                  </a:extLst>
                </a:gridCol>
              </a:tblGrid>
              <a:tr h="480060">
                <a:tc>
                  <a:txBody>
                    <a:bodyPr/>
                    <a:lstStyle/>
                    <a:p>
                      <a:pPr algn="ct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Compliance Check</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Substance Evaluation</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Other</a:t>
                      </a:r>
                    </a:p>
                  </a:txBody>
                  <a:tcPr marL="68580" marR="68580" marT="34290" marB="34290"/>
                </a:tc>
                <a:extLst>
                  <a:ext uri="{0D108BD9-81ED-4DB2-BD59-A6C34878D82A}">
                    <a16:rowId xmlns:a16="http://schemas.microsoft.com/office/drawing/2014/main" val="1729019760"/>
                  </a:ext>
                </a:extLst>
              </a:tr>
              <a:tr h="406049">
                <a:tc>
                  <a:txBody>
                    <a:bodyPr/>
                    <a:lstStyle/>
                    <a:p>
                      <a:pPr algn="l"/>
                      <a:r>
                        <a:rPr lang="en-US" sz="1400" dirty="0">
                          <a:latin typeface="Arial" panose="020B0604020202020204" pitchFamily="34" charset="0"/>
                          <a:cs typeface="Arial" panose="020B0604020202020204" pitchFamily="34" charset="0"/>
                        </a:rPr>
                        <a:t>Sb metal</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427289769"/>
                  </a:ext>
                </a:extLst>
              </a:tr>
              <a:tr h="401250">
                <a:tc>
                  <a:txBody>
                    <a:bodyPr/>
                    <a:lstStyle/>
                    <a:p>
                      <a:pPr algn="l"/>
                      <a:r>
                        <a:rPr lang="en-US" sz="1400" dirty="0">
                          <a:latin typeface="Arial" panose="020B0604020202020204" pitchFamily="34" charset="0"/>
                          <a:cs typeface="Arial" panose="020B0604020202020204" pitchFamily="34" charset="0"/>
                        </a:rPr>
                        <a:t>ATO</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2014229071"/>
                  </a:ext>
                </a:extLst>
              </a:tr>
              <a:tr h="401250">
                <a:tc>
                  <a:txBody>
                    <a:bodyPr/>
                    <a:lstStyle/>
                    <a:p>
                      <a:pPr algn="l"/>
                      <a:r>
                        <a:rPr lang="en-US" sz="1400" dirty="0">
                          <a:latin typeface="Arial" panose="020B0604020202020204" pitchFamily="34" charset="0"/>
                          <a:cs typeface="Arial" panose="020B0604020202020204" pitchFamily="34" charset="0"/>
                        </a:rPr>
                        <a:t>ATS</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2532748688"/>
                  </a:ext>
                </a:extLst>
              </a:tr>
              <a:tr h="401250">
                <a:tc>
                  <a:txBody>
                    <a:bodyPr/>
                    <a:lstStyle/>
                    <a:p>
                      <a:pPr algn="l"/>
                      <a:r>
                        <a:rPr lang="en-US" sz="1400" dirty="0">
                          <a:latin typeface="Arial" panose="020B0604020202020204" pitchFamily="34" charset="0"/>
                          <a:cs typeface="Arial" panose="020B0604020202020204" pitchFamily="34" charset="0"/>
                        </a:rPr>
                        <a:t>ATEG</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endParaRPr lang="en-US" sz="140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2961034430"/>
                  </a:ext>
                </a:extLst>
              </a:tr>
              <a:tr h="401250">
                <a:tc>
                  <a:txBody>
                    <a:bodyPr/>
                    <a:lstStyle/>
                    <a:p>
                      <a:pPr algn="l"/>
                      <a:r>
                        <a:rPr lang="en-US" sz="1400" dirty="0">
                          <a:latin typeface="Arial" panose="020B0604020202020204" pitchFamily="34" charset="0"/>
                          <a:cs typeface="Arial" panose="020B0604020202020204" pitchFamily="34" charset="0"/>
                        </a:rPr>
                        <a:t>ATC</a:t>
                      </a: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tc>
                  <a:txBody>
                    <a:bodyPr/>
                    <a:lstStyle/>
                    <a:p>
                      <a:pPr algn="ctr"/>
                      <a:endParaRPr lang="en-US" sz="1400" dirty="0">
                        <a:latin typeface="Arial" panose="020B0604020202020204" pitchFamily="34" charset="0"/>
                        <a:cs typeface="Arial" panose="020B0604020202020204" pitchFamily="34" charset="0"/>
                      </a:endParaRPr>
                    </a:p>
                  </a:txBody>
                  <a:tcPr marL="68580" marR="68580" marT="34290" marB="34290"/>
                </a:tc>
                <a:tc>
                  <a:txBody>
                    <a:bodyPr/>
                    <a:lstStyle/>
                    <a:p>
                      <a:pPr algn="ctr"/>
                      <a:r>
                        <a:rPr lang="en-US" sz="1400" dirty="0">
                          <a:latin typeface="Arial" panose="020B0604020202020204" pitchFamily="34" charset="0"/>
                          <a:cs typeface="Arial" panose="020B0604020202020204" pitchFamily="34" charset="0"/>
                        </a:rPr>
                        <a:t>X</a:t>
                      </a:r>
                    </a:p>
                  </a:txBody>
                  <a:tcPr marL="68580" marR="68580" marT="34290" marB="34290"/>
                </a:tc>
                <a:extLst>
                  <a:ext uri="{0D108BD9-81ED-4DB2-BD59-A6C34878D82A}">
                    <a16:rowId xmlns:a16="http://schemas.microsoft.com/office/drawing/2014/main" val="599929631"/>
                  </a:ext>
                </a:extLst>
              </a:tr>
            </a:tbl>
          </a:graphicData>
        </a:graphic>
      </p:graphicFrame>
      <p:sp>
        <p:nvSpPr>
          <p:cNvPr id="15" name="TextBox 14">
            <a:extLst>
              <a:ext uri="{FF2B5EF4-FFF2-40B4-BE49-F238E27FC236}">
                <a16:creationId xmlns:a16="http://schemas.microsoft.com/office/drawing/2014/main" id="{FF34BE71-8E7F-4A8A-900B-93A3727329E8}"/>
              </a:ext>
            </a:extLst>
          </p:cNvPr>
          <p:cNvSpPr txBox="1"/>
          <p:nvPr/>
        </p:nvSpPr>
        <p:spPr>
          <a:xfrm>
            <a:off x="803563" y="1340768"/>
            <a:ext cx="4344501" cy="369332"/>
          </a:xfrm>
          <a:prstGeom prst="rect">
            <a:avLst/>
          </a:prstGeom>
          <a:noFill/>
        </p:spPr>
        <p:txBody>
          <a:bodyPr wrap="square" rtlCol="0">
            <a:spAutoFit/>
          </a:bodyPr>
          <a:lstStyle/>
          <a:p>
            <a:r>
              <a:rPr lang="en-US" b="1" dirty="0">
                <a:solidFill>
                  <a:srgbClr val="0070C0"/>
                </a:solidFill>
              </a:rPr>
              <a:t>Decisions received on 18 April 2019:</a:t>
            </a:r>
          </a:p>
        </p:txBody>
      </p:sp>
      <p:sp>
        <p:nvSpPr>
          <p:cNvPr id="11" name="TextBox 10">
            <a:extLst>
              <a:ext uri="{FF2B5EF4-FFF2-40B4-BE49-F238E27FC236}">
                <a16:creationId xmlns:a16="http://schemas.microsoft.com/office/drawing/2014/main" id="{12A9BCCB-380D-4A83-84CD-1338357567F9}"/>
              </a:ext>
            </a:extLst>
          </p:cNvPr>
          <p:cNvSpPr txBox="1"/>
          <p:nvPr/>
        </p:nvSpPr>
        <p:spPr>
          <a:xfrm>
            <a:off x="1223628" y="5106893"/>
            <a:ext cx="669674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All to be responded by 28 May – </a:t>
            </a:r>
            <a:r>
              <a:rPr lang="en-US" b="1" dirty="0">
                <a:solidFill>
                  <a:srgbClr val="C00000"/>
                </a:solidFill>
              </a:rPr>
              <a:t>LEGAL DEADLINE</a:t>
            </a:r>
          </a:p>
        </p:txBody>
      </p:sp>
    </p:spTree>
    <p:extLst>
      <p:ext uri="{BB962C8B-B14F-4D97-AF65-F5344CB8AC3E}">
        <p14:creationId xmlns:p14="http://schemas.microsoft.com/office/powerpoint/2010/main" val="1897806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(4/13)</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22</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5" name="TextBox 14">
            <a:extLst>
              <a:ext uri="{FF2B5EF4-FFF2-40B4-BE49-F238E27FC236}">
                <a16:creationId xmlns:a16="http://schemas.microsoft.com/office/drawing/2014/main" id="{FF34BE71-8E7F-4A8A-900B-93A3727329E8}"/>
              </a:ext>
            </a:extLst>
          </p:cNvPr>
          <p:cNvSpPr txBox="1"/>
          <p:nvPr/>
        </p:nvSpPr>
        <p:spPr>
          <a:xfrm>
            <a:off x="803563" y="1340768"/>
            <a:ext cx="4344501" cy="369332"/>
          </a:xfrm>
          <a:prstGeom prst="rect">
            <a:avLst/>
          </a:prstGeom>
          <a:noFill/>
        </p:spPr>
        <p:txBody>
          <a:bodyPr wrap="square" rtlCol="0">
            <a:spAutoFit/>
          </a:bodyPr>
          <a:lstStyle/>
          <a:p>
            <a:r>
              <a:rPr lang="en-US" b="1" dirty="0">
                <a:solidFill>
                  <a:srgbClr val="0070C0"/>
                </a:solidFill>
              </a:rPr>
              <a:t>Quick overview:</a:t>
            </a:r>
          </a:p>
        </p:txBody>
      </p:sp>
      <p:graphicFrame>
        <p:nvGraphicFramePr>
          <p:cNvPr id="11" name="Table 10">
            <a:extLst>
              <a:ext uri="{FF2B5EF4-FFF2-40B4-BE49-F238E27FC236}">
                <a16:creationId xmlns:a16="http://schemas.microsoft.com/office/drawing/2014/main" id="{4ACE0CAC-8842-44B3-A0BC-BF94912C9359}"/>
              </a:ext>
            </a:extLst>
          </p:cNvPr>
          <p:cNvGraphicFramePr>
            <a:graphicFrameLocks noGrp="1"/>
          </p:cNvGraphicFramePr>
          <p:nvPr>
            <p:extLst>
              <p:ext uri="{D42A27DB-BD31-4B8C-83A1-F6EECF244321}">
                <p14:modId xmlns:p14="http://schemas.microsoft.com/office/powerpoint/2010/main" val="4174719518"/>
              </p:ext>
            </p:extLst>
          </p:nvPr>
        </p:nvGraphicFramePr>
        <p:xfrm>
          <a:off x="690664" y="1772816"/>
          <a:ext cx="7762672" cy="3406140"/>
        </p:xfrm>
        <a:graphic>
          <a:graphicData uri="http://schemas.openxmlformats.org/drawingml/2006/table">
            <a:tbl>
              <a:tblPr firstRow="1" bandRow="1">
                <a:tableStyleId>{5940675A-B579-460E-94D1-54222C63F5DA}</a:tableStyleId>
              </a:tblPr>
              <a:tblGrid>
                <a:gridCol w="3881336">
                  <a:extLst>
                    <a:ext uri="{9D8B030D-6E8A-4147-A177-3AD203B41FA5}">
                      <a16:colId xmlns:a16="http://schemas.microsoft.com/office/drawing/2014/main" val="20000"/>
                    </a:ext>
                  </a:extLst>
                </a:gridCol>
                <a:gridCol w="3881336">
                  <a:extLst>
                    <a:ext uri="{9D8B030D-6E8A-4147-A177-3AD203B41FA5}">
                      <a16:colId xmlns:a16="http://schemas.microsoft.com/office/drawing/2014/main" val="20001"/>
                    </a:ext>
                  </a:extLst>
                </a:gridCol>
              </a:tblGrid>
              <a:tr h="251460">
                <a:tc>
                  <a:txBody>
                    <a:bodyPr/>
                    <a:lstStyle/>
                    <a:p>
                      <a:pPr algn="ctr"/>
                      <a:r>
                        <a:rPr lang="fr-BE" sz="1200" dirty="0">
                          <a:latin typeface="Arial" panose="020B0604020202020204" pitchFamily="34" charset="0"/>
                          <a:cs typeface="Arial" panose="020B0604020202020204" pitchFamily="34" charset="0"/>
                        </a:rPr>
                        <a:t>Positive</a:t>
                      </a:r>
                      <a:endParaRPr lang="en-US" sz="1200" dirty="0">
                        <a:latin typeface="Arial" panose="020B0604020202020204" pitchFamily="34" charset="0"/>
                        <a:cs typeface="Arial" panose="020B0604020202020204" pitchFamily="34" charset="0"/>
                      </a:endParaRPr>
                    </a:p>
                  </a:txBody>
                  <a:tcPr marL="68580" marR="68580" marT="34290" marB="34290">
                    <a:solidFill>
                      <a:schemeClr val="accent3">
                        <a:lumMod val="60000"/>
                        <a:lumOff val="40000"/>
                      </a:schemeClr>
                    </a:solidFill>
                  </a:tcPr>
                </a:tc>
                <a:tc>
                  <a:txBody>
                    <a:bodyPr/>
                    <a:lstStyle/>
                    <a:p>
                      <a:pPr algn="ctr"/>
                      <a:r>
                        <a:rPr lang="fr-BE" sz="1200" dirty="0" err="1">
                          <a:latin typeface="Arial" panose="020B0604020202020204" pitchFamily="34" charset="0"/>
                          <a:cs typeface="Arial" panose="020B0604020202020204" pitchFamily="34" charset="0"/>
                        </a:rPr>
                        <a:t>Negative</a:t>
                      </a:r>
                      <a:endParaRPr lang="en-US" sz="1200" dirty="0">
                        <a:latin typeface="Arial" panose="020B0604020202020204" pitchFamily="34" charset="0"/>
                        <a:cs typeface="Arial" panose="020B0604020202020204" pitchFamily="34" charset="0"/>
                      </a:endParaRPr>
                    </a:p>
                  </a:txBody>
                  <a:tcPr marL="68580" marR="68580" marT="34290" marB="34290">
                    <a:solidFill>
                      <a:schemeClr val="accent2">
                        <a:lumMod val="60000"/>
                        <a:lumOff val="40000"/>
                      </a:schemeClr>
                    </a:solidFill>
                  </a:tcPr>
                </a:tc>
                <a:extLst>
                  <a:ext uri="{0D108BD9-81ED-4DB2-BD59-A6C34878D82A}">
                    <a16:rowId xmlns:a16="http://schemas.microsoft.com/office/drawing/2014/main" val="10000"/>
                  </a:ext>
                </a:extLst>
              </a:tr>
              <a:tr h="434340">
                <a:tc>
                  <a:txBody>
                    <a:bodyPr/>
                    <a:lstStyle/>
                    <a:p>
                      <a:r>
                        <a:rPr lang="en-US" sz="1200" dirty="0">
                          <a:latin typeface="Arial" panose="020B0604020202020204" pitchFamily="34" charset="0"/>
                          <a:cs typeface="Arial" panose="020B0604020202020204" pitchFamily="34" charset="0"/>
                        </a:rPr>
                        <a:t>No legal concerns, DD are within REACH legal text and procedures, with ‘minimal’ scope to leave other relevant work to registrants’ own arrangements</a:t>
                      </a:r>
                    </a:p>
                  </a:txBody>
                  <a:tcPr marL="68580" marR="68580" marT="34290" marB="34290"/>
                </a:tc>
                <a:tc>
                  <a:txBody>
                    <a:bodyPr/>
                    <a:lstStyle/>
                    <a:p>
                      <a:r>
                        <a:rPr lang="fr-BE" sz="1200" dirty="0">
                          <a:latin typeface="Arial" panose="020B0604020202020204" pitchFamily="34" charset="0"/>
                          <a:cs typeface="Arial" panose="020B0604020202020204" pitchFamily="34" charset="0"/>
                        </a:rPr>
                        <a:t>ECHA </a:t>
                      </a:r>
                      <a:r>
                        <a:rPr lang="fr-BE" sz="1200" dirty="0" err="1">
                          <a:latin typeface="Arial" panose="020B0604020202020204" pitchFamily="34" charset="0"/>
                          <a:cs typeface="Arial" panose="020B0604020202020204" pitchFamily="34" charset="0"/>
                        </a:rPr>
                        <a:t>rejects</a:t>
                      </a:r>
                      <a:r>
                        <a:rPr lang="fr-BE" sz="1200" dirty="0">
                          <a:latin typeface="Arial" panose="020B0604020202020204" pitchFamily="34" charset="0"/>
                          <a:cs typeface="Arial" panose="020B0604020202020204" pitchFamily="34" charset="0"/>
                        </a:rPr>
                        <a:t> </a:t>
                      </a:r>
                      <a:r>
                        <a:rPr lang="fr-BE" sz="1200" dirty="0" err="1">
                          <a:latin typeface="Arial" panose="020B0604020202020204" pitchFamily="34" charset="0"/>
                          <a:cs typeface="Arial" panose="020B0604020202020204" pitchFamily="34" charset="0"/>
                        </a:rPr>
                        <a:t>read-across</a:t>
                      </a:r>
                      <a:r>
                        <a:rPr lang="fr-BE" sz="1200" dirty="0">
                          <a:latin typeface="Arial" panose="020B0604020202020204" pitchFamily="34" charset="0"/>
                          <a:cs typeface="Arial" panose="020B0604020202020204" pitchFamily="34" charset="0"/>
                        </a:rPr>
                        <a:t> and </a:t>
                      </a:r>
                      <a:r>
                        <a:rPr lang="fr-BE" sz="1200" dirty="0" err="1">
                          <a:latin typeface="Arial" panose="020B0604020202020204" pitchFamily="34" charset="0"/>
                          <a:cs typeface="Arial" panose="020B0604020202020204" pitchFamily="34" charset="0"/>
                        </a:rPr>
                        <a:t>weight</a:t>
                      </a:r>
                      <a:r>
                        <a:rPr lang="fr-BE" sz="1200" dirty="0">
                          <a:latin typeface="Arial" panose="020B0604020202020204" pitchFamily="34" charset="0"/>
                          <a:cs typeface="Arial" panose="020B0604020202020204" pitchFamily="34" charset="0"/>
                        </a:rPr>
                        <a:t> of </a:t>
                      </a:r>
                      <a:r>
                        <a:rPr lang="fr-BE" sz="1200" dirty="0" err="1">
                          <a:latin typeface="Arial" panose="020B0604020202020204" pitchFamily="34" charset="0"/>
                          <a:cs typeface="Arial" panose="020B0604020202020204" pitchFamily="34" charset="0"/>
                        </a:rPr>
                        <a:t>evidence</a:t>
                      </a:r>
                      <a:r>
                        <a:rPr lang="fr-BE" sz="1200" dirty="0">
                          <a:latin typeface="Arial" panose="020B0604020202020204" pitchFamily="34" charset="0"/>
                          <a:cs typeface="Arial" panose="020B0604020202020204" pitchFamily="34" charset="0"/>
                        </a:rPr>
                        <a:t> justification </a:t>
                      </a:r>
                      <a:r>
                        <a:rPr lang="fr-BE" sz="1200" baseline="0" dirty="0">
                          <a:latin typeface="Arial" panose="020B0604020202020204" pitchFamily="34" charset="0"/>
                          <a:cs typeface="Arial" panose="020B0604020202020204" pitchFamily="34" charset="0"/>
                        </a:rPr>
                        <a:t>(</a:t>
                      </a:r>
                      <a:r>
                        <a:rPr lang="fr-BE" sz="1200" baseline="0" dirty="0" err="1">
                          <a:latin typeface="Arial" panose="020B0604020202020204" pitchFamily="34" charset="0"/>
                          <a:cs typeface="Arial" panose="020B0604020202020204" pitchFamily="34" charset="0"/>
                        </a:rPr>
                        <a:t>resulting</a:t>
                      </a:r>
                      <a:r>
                        <a:rPr lang="fr-BE" sz="1200" baseline="0" dirty="0">
                          <a:latin typeface="Arial" panose="020B0604020202020204" pitchFamily="34" charset="0"/>
                          <a:cs typeface="Arial" panose="020B0604020202020204" pitchFamily="34" charset="0"/>
                        </a:rPr>
                        <a:t> in REACH data gaps)</a:t>
                      </a:r>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1"/>
                  </a:ext>
                </a:extLst>
              </a:tr>
              <a:tr h="434340">
                <a:tc>
                  <a:txBody>
                    <a:bodyPr/>
                    <a:lstStyle/>
                    <a:p>
                      <a:r>
                        <a:rPr lang="fr-BE" sz="1200" dirty="0">
                          <a:latin typeface="Arial" panose="020B0604020202020204" pitchFamily="34" charset="0"/>
                          <a:cs typeface="Arial" panose="020B0604020202020204" pitchFamily="34" charset="0"/>
                        </a:rPr>
                        <a:t>All info </a:t>
                      </a:r>
                      <a:r>
                        <a:rPr lang="fr-BE" sz="1200" dirty="0" err="1">
                          <a:latin typeface="Arial" panose="020B0604020202020204" pitchFamily="34" charset="0"/>
                          <a:cs typeface="Arial" panose="020B0604020202020204" pitchFamily="34" charset="0"/>
                        </a:rPr>
                        <a:t>provided</a:t>
                      </a:r>
                      <a:r>
                        <a:rPr lang="fr-BE" sz="1200" dirty="0">
                          <a:latin typeface="Arial" panose="020B0604020202020204" pitchFamily="34" charset="0"/>
                          <a:cs typeface="Arial" panose="020B0604020202020204" pitchFamily="34" charset="0"/>
                        </a:rPr>
                        <a:t> by i2a</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taken</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into</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account</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even</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when</a:t>
                      </a:r>
                      <a:r>
                        <a:rPr lang="fr-BE" sz="1200" baseline="0" dirty="0">
                          <a:latin typeface="Arial" panose="020B0604020202020204" pitchFamily="34" charset="0"/>
                          <a:cs typeface="Arial" panose="020B0604020202020204" pitchFamily="34" charset="0"/>
                        </a:rPr>
                        <a:t> not in Dossier)</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r>
                        <a:rPr lang="en-US" sz="1200" dirty="0">
                          <a:latin typeface="Arial" panose="020B0604020202020204" pitchFamily="34" charset="0"/>
                          <a:cs typeface="Arial" panose="020B0604020202020204" pitchFamily="34" charset="0"/>
                        </a:rPr>
                        <a:t>Many (in vivo: animal/costly) studies requested (to be delivered by same deadline)</a:t>
                      </a:r>
                    </a:p>
                  </a:txBody>
                  <a:tcPr marL="68580" marR="68580" marT="34290" marB="34290"/>
                </a:tc>
                <a:extLst>
                  <a:ext uri="{0D108BD9-81ED-4DB2-BD59-A6C34878D82A}">
                    <a16:rowId xmlns:a16="http://schemas.microsoft.com/office/drawing/2014/main" val="10002"/>
                  </a:ext>
                </a:extLst>
              </a:tr>
              <a:tr h="617220">
                <a:tc>
                  <a:txBody>
                    <a:bodyPr/>
                    <a:lstStyle/>
                    <a:p>
                      <a:r>
                        <a:rPr lang="fr-BE" sz="1200" dirty="0" err="1">
                          <a:latin typeface="Arial" panose="020B0604020202020204" pitchFamily="34" charset="0"/>
                          <a:cs typeface="Arial" panose="020B0604020202020204" pitchFamily="34" charset="0"/>
                        </a:rPr>
                        <a:t>Assessment</a:t>
                      </a:r>
                      <a:r>
                        <a:rPr lang="fr-BE" sz="1200" baseline="0" dirty="0">
                          <a:latin typeface="Arial" panose="020B0604020202020204" pitchFamily="34" charset="0"/>
                          <a:cs typeface="Arial" panose="020B0604020202020204" pitchFamily="34" charset="0"/>
                        </a:rPr>
                        <a:t> of NTP </a:t>
                      </a:r>
                      <a:r>
                        <a:rPr lang="fr-BE" sz="1200" baseline="0" dirty="0" err="1">
                          <a:latin typeface="Arial" panose="020B0604020202020204" pitchFamily="34" charset="0"/>
                          <a:cs typeface="Arial" panose="020B0604020202020204" pitchFamily="34" charset="0"/>
                        </a:rPr>
                        <a:t>gentox</a:t>
                      </a:r>
                      <a:r>
                        <a:rPr lang="fr-BE" sz="1200" baseline="0" dirty="0">
                          <a:latin typeface="Arial" panose="020B0604020202020204" pitchFamily="34" charset="0"/>
                          <a:cs typeface="Arial" panose="020B0604020202020204" pitchFamily="34" charset="0"/>
                        </a:rPr>
                        <a:t> data consistent </a:t>
                      </a:r>
                      <a:r>
                        <a:rPr lang="fr-BE" sz="1200" baseline="0" dirty="0" err="1">
                          <a:latin typeface="Arial" panose="020B0604020202020204" pitchFamily="34" charset="0"/>
                          <a:cs typeface="Arial" panose="020B0604020202020204" pitchFamily="34" charset="0"/>
                        </a:rPr>
                        <a:t>with</a:t>
                      </a:r>
                      <a:r>
                        <a:rPr lang="fr-BE" sz="1200" baseline="0" dirty="0">
                          <a:latin typeface="Arial" panose="020B0604020202020204" pitchFamily="34" charset="0"/>
                          <a:cs typeface="Arial" panose="020B0604020202020204" pitchFamily="34" charset="0"/>
                        </a:rPr>
                        <a:t> i2a (</a:t>
                      </a:r>
                      <a:r>
                        <a:rPr lang="fr-BE" sz="1200" baseline="0" dirty="0" err="1">
                          <a:latin typeface="Arial" panose="020B0604020202020204" pitchFamily="34" charset="0"/>
                          <a:cs typeface="Arial" panose="020B0604020202020204" pitchFamily="34" charset="0"/>
                        </a:rPr>
                        <a:t>carcinogenicity</a:t>
                      </a:r>
                      <a:r>
                        <a:rPr lang="fr-BE" sz="1200" baseline="0" dirty="0">
                          <a:latin typeface="Arial" panose="020B0604020202020204" pitchFamily="34" charset="0"/>
                          <a:cs typeface="Arial" panose="020B0604020202020204" pitchFamily="34" charset="0"/>
                        </a:rPr>
                        <a:t> </a:t>
                      </a:r>
                      <a:r>
                        <a:rPr lang="fr-BE" sz="1200" baseline="0" dirty="0" err="1">
                          <a:latin typeface="Arial" panose="020B0604020202020204" pitchFamily="34" charset="0"/>
                          <a:cs typeface="Arial" panose="020B0604020202020204" pitchFamily="34" charset="0"/>
                        </a:rPr>
                        <a:t>MoA</a:t>
                      </a:r>
                      <a:r>
                        <a:rPr lang="fr-BE" sz="1200" baseline="0" dirty="0">
                          <a:latin typeface="Arial" panose="020B0604020202020204" pitchFamily="34" charset="0"/>
                          <a:cs typeface="Arial" panose="020B0604020202020204" pitchFamily="34" charset="0"/>
                        </a:rPr>
                        <a:t> not </a:t>
                      </a:r>
                      <a:r>
                        <a:rPr lang="fr-BE" sz="1200" baseline="0" dirty="0" err="1">
                          <a:latin typeface="Arial" panose="020B0604020202020204" pitchFamily="34" charset="0"/>
                          <a:cs typeface="Arial" panose="020B0604020202020204" pitchFamily="34" charset="0"/>
                        </a:rPr>
                        <a:t>clear</a:t>
                      </a:r>
                      <a:r>
                        <a:rPr lang="fr-BE" sz="1200" baseline="0" dirty="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r>
                        <a:rPr lang="en-US" sz="1200" dirty="0">
                          <a:latin typeface="Arial" panose="020B0604020202020204" pitchFamily="34" charset="0"/>
                          <a:cs typeface="Arial" panose="020B0604020202020204" pitchFamily="34" charset="0"/>
                        </a:rPr>
                        <a:t>Timings given for studies based on standard tests, not really considering long DRFs or additional measurements incorporated to requirement</a:t>
                      </a:r>
                    </a:p>
                  </a:txBody>
                  <a:tcPr marL="68580" marR="68580" marT="34290" marB="34290"/>
                </a:tc>
                <a:extLst>
                  <a:ext uri="{0D108BD9-81ED-4DB2-BD59-A6C34878D82A}">
                    <a16:rowId xmlns:a16="http://schemas.microsoft.com/office/drawing/2014/main" val="10003"/>
                  </a:ext>
                </a:extLst>
              </a:tr>
              <a:tr h="617220">
                <a:tc>
                  <a:txBody>
                    <a:bodyPr/>
                    <a:lstStyle/>
                    <a:p>
                      <a:r>
                        <a:rPr lang="en-GB" sz="1200" dirty="0">
                          <a:latin typeface="Arial" panose="020B0604020202020204" pitchFamily="34" charset="0"/>
                          <a:cs typeface="Arial" panose="020B0604020202020204" pitchFamily="34" charset="0"/>
                        </a:rPr>
                        <a:t>No formal request for workplace exposure data, so no fix method/timeframe imposed (but still necessary to enable risk assessment on basis of new hazard data) </a:t>
                      </a:r>
                      <a:endParaRPr lang="en-US" sz="1200" dirty="0">
                        <a:latin typeface="Arial" panose="020B0604020202020204" pitchFamily="34" charset="0"/>
                        <a:cs typeface="Arial" panose="020B0604020202020204" pitchFamily="34" charset="0"/>
                      </a:endParaRP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0004"/>
                  </a:ext>
                </a:extLst>
              </a:tr>
              <a:tr h="4343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(Re-)classification not mentioned (not foreseen until new hazard evidence is available)</a:t>
                      </a: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1195226078"/>
                  </a:ext>
                </a:extLst>
              </a:tr>
              <a:tr h="4343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Follow-up RMM not confirmed, but likely classification (STOT, </a:t>
                      </a:r>
                      <a:r>
                        <a:rPr lang="en-US" sz="1200" dirty="0" err="1">
                          <a:latin typeface="Arial" panose="020B0604020202020204" pitchFamily="34" charset="0"/>
                          <a:cs typeface="Arial" panose="020B0604020202020204" pitchFamily="34" charset="0"/>
                        </a:rPr>
                        <a:t>Carcino</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Muta</a:t>
                      </a:r>
                      <a:r>
                        <a:rPr lang="en-US" sz="1200" dirty="0">
                          <a:latin typeface="Arial" panose="020B0604020202020204" pitchFamily="34" charset="0"/>
                          <a:cs typeface="Arial" panose="020B0604020202020204" pitchFamily="34" charset="0"/>
                        </a:rPr>
                        <a:t>) and OEL</a:t>
                      </a:r>
                    </a:p>
                  </a:txBody>
                  <a:tcPr marL="68580" marR="68580" marT="34290" marB="34290"/>
                </a:tc>
                <a:tc>
                  <a:txBody>
                    <a:bodyPr/>
                    <a:lstStyle/>
                    <a:p>
                      <a:endParaRPr lang="en-US" sz="1200" dirty="0">
                        <a:latin typeface="Arial" panose="020B0604020202020204" pitchFamily="34" charset="0"/>
                        <a:cs typeface="Arial" panose="020B0604020202020204" pitchFamily="34" charset="0"/>
                      </a:endParaRPr>
                    </a:p>
                  </a:txBody>
                  <a:tcPr marL="68580" marR="68580" marT="34290" marB="34290"/>
                </a:tc>
                <a:extLst>
                  <a:ext uri="{0D108BD9-81ED-4DB2-BD59-A6C34878D82A}">
                    <a16:rowId xmlns:a16="http://schemas.microsoft.com/office/drawing/2014/main" val="3392008876"/>
                  </a:ext>
                </a:extLst>
              </a:tr>
            </a:tbl>
          </a:graphicData>
        </a:graphic>
      </p:graphicFrame>
      <p:sp>
        <p:nvSpPr>
          <p:cNvPr id="12" name="Rectangle 11">
            <a:extLst>
              <a:ext uri="{FF2B5EF4-FFF2-40B4-BE49-F238E27FC236}">
                <a16:creationId xmlns:a16="http://schemas.microsoft.com/office/drawing/2014/main" id="{BF231569-26CA-4FA0-839A-5155A3CB188F}"/>
              </a:ext>
            </a:extLst>
          </p:cNvPr>
          <p:cNvSpPr/>
          <p:nvPr/>
        </p:nvSpPr>
        <p:spPr>
          <a:xfrm>
            <a:off x="2874638" y="5468640"/>
            <a:ext cx="3394724" cy="398151"/>
          </a:xfrm>
          <a:prstGeom prst="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1350" dirty="0">
                <a:latin typeface="Arial" panose="020B0604020202020204" pitchFamily="34" charset="0"/>
                <a:cs typeface="Arial" panose="020B0604020202020204" pitchFamily="34" charset="0"/>
              </a:rPr>
              <a:t>i2a Workplan needs adjusting</a:t>
            </a:r>
            <a:endParaRPr lang="en-US" sz="1350" dirty="0"/>
          </a:p>
        </p:txBody>
      </p:sp>
    </p:spTree>
    <p:extLst>
      <p:ext uri="{BB962C8B-B14F-4D97-AF65-F5344CB8AC3E}">
        <p14:creationId xmlns:p14="http://schemas.microsoft.com/office/powerpoint/2010/main" val="23430654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(5/13)</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23</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5" name="TextBox 14">
            <a:extLst>
              <a:ext uri="{FF2B5EF4-FFF2-40B4-BE49-F238E27FC236}">
                <a16:creationId xmlns:a16="http://schemas.microsoft.com/office/drawing/2014/main" id="{FF34BE71-8E7F-4A8A-900B-93A3727329E8}"/>
              </a:ext>
            </a:extLst>
          </p:cNvPr>
          <p:cNvSpPr txBox="1"/>
          <p:nvPr/>
        </p:nvSpPr>
        <p:spPr>
          <a:xfrm>
            <a:off x="803563" y="1340768"/>
            <a:ext cx="4344501" cy="369332"/>
          </a:xfrm>
          <a:prstGeom prst="rect">
            <a:avLst/>
          </a:prstGeom>
          <a:noFill/>
        </p:spPr>
        <p:txBody>
          <a:bodyPr wrap="square" rtlCol="0">
            <a:spAutoFit/>
          </a:bodyPr>
          <a:lstStyle/>
          <a:p>
            <a:r>
              <a:rPr lang="en-US" b="1" dirty="0">
                <a:solidFill>
                  <a:srgbClr val="0070C0"/>
                </a:solidFill>
              </a:rPr>
              <a:t>Requested Evaluation Research:</a:t>
            </a:r>
          </a:p>
        </p:txBody>
      </p:sp>
      <p:graphicFrame>
        <p:nvGraphicFramePr>
          <p:cNvPr id="10" name="Table 9">
            <a:extLst>
              <a:ext uri="{FF2B5EF4-FFF2-40B4-BE49-F238E27FC236}">
                <a16:creationId xmlns:a16="http://schemas.microsoft.com/office/drawing/2014/main" id="{A13E648F-17AB-430A-936D-B16F29351797}"/>
              </a:ext>
            </a:extLst>
          </p:cNvPr>
          <p:cNvGraphicFramePr>
            <a:graphicFrameLocks noGrp="1"/>
          </p:cNvGraphicFramePr>
          <p:nvPr>
            <p:extLst>
              <p:ext uri="{D42A27DB-BD31-4B8C-83A1-F6EECF244321}">
                <p14:modId xmlns:p14="http://schemas.microsoft.com/office/powerpoint/2010/main" val="3832115406"/>
              </p:ext>
            </p:extLst>
          </p:nvPr>
        </p:nvGraphicFramePr>
        <p:xfrm>
          <a:off x="499353" y="1906068"/>
          <a:ext cx="8271165" cy="3749040"/>
        </p:xfrm>
        <a:graphic>
          <a:graphicData uri="http://schemas.openxmlformats.org/drawingml/2006/table">
            <a:tbl>
              <a:tblPr firstRow="1" bandRow="1">
                <a:tableStyleId>{F5AB1C69-6EDB-4FF4-983F-18BD219EF322}</a:tableStyleId>
              </a:tblPr>
              <a:tblGrid>
                <a:gridCol w="827801">
                  <a:extLst>
                    <a:ext uri="{9D8B030D-6E8A-4147-A177-3AD203B41FA5}">
                      <a16:colId xmlns:a16="http://schemas.microsoft.com/office/drawing/2014/main" val="1750217102"/>
                    </a:ext>
                  </a:extLst>
                </a:gridCol>
                <a:gridCol w="2394465">
                  <a:extLst>
                    <a:ext uri="{9D8B030D-6E8A-4147-A177-3AD203B41FA5}">
                      <a16:colId xmlns:a16="http://schemas.microsoft.com/office/drawing/2014/main" val="4127521774"/>
                    </a:ext>
                  </a:extLst>
                </a:gridCol>
                <a:gridCol w="2284134">
                  <a:extLst>
                    <a:ext uri="{9D8B030D-6E8A-4147-A177-3AD203B41FA5}">
                      <a16:colId xmlns:a16="http://schemas.microsoft.com/office/drawing/2014/main" val="850312368"/>
                    </a:ext>
                  </a:extLst>
                </a:gridCol>
                <a:gridCol w="2764765">
                  <a:extLst>
                    <a:ext uri="{9D8B030D-6E8A-4147-A177-3AD203B41FA5}">
                      <a16:colId xmlns:a16="http://schemas.microsoft.com/office/drawing/2014/main" val="119779794"/>
                    </a:ext>
                  </a:extLst>
                </a:gridCol>
              </a:tblGrid>
              <a:tr h="125053">
                <a:tc>
                  <a:txBody>
                    <a:bodyPr/>
                    <a:lstStyle/>
                    <a:p>
                      <a:pPr algn="ctr"/>
                      <a:endParaRPr lang="en-US" sz="1200" b="1" dirty="0">
                        <a:latin typeface="Arial" panose="020B0604020202020204" pitchFamily="34" charset="0"/>
                        <a:cs typeface="Arial" panose="020B0604020202020204" pitchFamily="34" charset="0"/>
                      </a:endParaRPr>
                    </a:p>
                  </a:txBody>
                  <a:tcPr anchor="ctr"/>
                </a:tc>
                <a:tc gridSpan="2">
                  <a:txBody>
                    <a:bodyPr/>
                    <a:lstStyle/>
                    <a:p>
                      <a:pPr algn="ctr"/>
                      <a:r>
                        <a:rPr lang="en-US" sz="1200" dirty="0">
                          <a:latin typeface="Arial" panose="020B0604020202020204" pitchFamily="34" charset="0"/>
                          <a:cs typeface="Arial" panose="020B0604020202020204" pitchFamily="34" charset="0"/>
                        </a:rPr>
                        <a:t>Compliance Check DD</a:t>
                      </a:r>
                    </a:p>
                  </a:txBody>
                  <a:tcPr anchor="ctr"/>
                </a:tc>
                <a:tc hMerge="1">
                  <a:txBody>
                    <a:bodyPr/>
                    <a:lstStyle/>
                    <a:p>
                      <a:pPr algn="ctr"/>
                      <a:endParaRPr lang="en-US" dirty="0">
                        <a:latin typeface="Arial" panose="020B0604020202020204" pitchFamily="34" charset="0"/>
                        <a:cs typeface="Arial" panose="020B0604020202020204" pitchFamily="34" charset="0"/>
                      </a:endParaRPr>
                    </a:p>
                  </a:txBody>
                  <a:tcPr/>
                </a:tc>
                <a:tc rowSpan="2">
                  <a:txBody>
                    <a:bodyPr/>
                    <a:lstStyle/>
                    <a:p>
                      <a:pPr algn="ctr"/>
                      <a:r>
                        <a:rPr lang="en-US" sz="1200" dirty="0">
                          <a:latin typeface="Arial" panose="020B0604020202020204" pitchFamily="34" charset="0"/>
                          <a:cs typeface="Arial" panose="020B0604020202020204" pitchFamily="34" charset="0"/>
                        </a:rPr>
                        <a:t>Substance Evaluation DD</a:t>
                      </a:r>
                    </a:p>
                  </a:txBody>
                  <a:tcPr anchor="ctr"/>
                </a:tc>
                <a:extLst>
                  <a:ext uri="{0D108BD9-81ED-4DB2-BD59-A6C34878D82A}">
                    <a16:rowId xmlns:a16="http://schemas.microsoft.com/office/drawing/2014/main" val="1729019760"/>
                  </a:ext>
                </a:extLst>
              </a:tr>
              <a:tr h="196173">
                <a:tc>
                  <a:txBody>
                    <a:bodyPr/>
                    <a:lstStyle/>
                    <a:p>
                      <a:pPr algn="ctr"/>
                      <a:endParaRPr lang="en-US" sz="1200" b="1" dirty="0">
                        <a:latin typeface="Arial" panose="020B0604020202020204" pitchFamily="34" charset="0"/>
                        <a:cs typeface="Arial" panose="020B0604020202020204" pitchFamily="34" charset="0"/>
                      </a:endParaRPr>
                    </a:p>
                  </a:txBody>
                  <a:tcPr anchor="ctr"/>
                </a:tc>
                <a:tc>
                  <a:txBody>
                    <a:bodyPr/>
                    <a:lstStyle/>
                    <a:p>
                      <a:pPr algn="ctr"/>
                      <a:r>
                        <a:rPr lang="en-US" sz="1200" b="1" dirty="0" err="1">
                          <a:latin typeface="Arial" panose="020B0604020202020204" pitchFamily="34" charset="0"/>
                          <a:cs typeface="Arial" panose="020B0604020202020204" pitchFamily="34" charset="0"/>
                        </a:rPr>
                        <a:t>Gentox</a:t>
                      </a:r>
                      <a:endParaRPr lang="en-US" sz="1200" b="1" dirty="0">
                        <a:latin typeface="Arial" panose="020B0604020202020204" pitchFamily="34" charset="0"/>
                        <a:cs typeface="Arial" panose="020B0604020202020204" pitchFamily="34" charset="0"/>
                      </a:endParaRPr>
                    </a:p>
                  </a:txBody>
                  <a:tcPr anchor="ctr"/>
                </a:tc>
                <a:tc>
                  <a:txBody>
                    <a:bodyPr/>
                    <a:lstStyle/>
                    <a:p>
                      <a:pPr algn="ctr"/>
                      <a:r>
                        <a:rPr lang="en-US" sz="1200" b="1" dirty="0" err="1">
                          <a:latin typeface="Arial" panose="020B0604020202020204" pitchFamily="34" charset="0"/>
                          <a:cs typeface="Arial" panose="020B0604020202020204" pitchFamily="34" charset="0"/>
                        </a:rPr>
                        <a:t>Reprotox</a:t>
                      </a:r>
                      <a:endParaRPr lang="en-US" sz="1200" b="1" dirty="0">
                        <a:latin typeface="Arial" panose="020B0604020202020204" pitchFamily="34" charset="0"/>
                        <a:cs typeface="Arial" panose="020B0604020202020204" pitchFamily="34" charset="0"/>
                      </a:endParaRPr>
                    </a:p>
                  </a:txBody>
                  <a:tcPr anchor="ctr"/>
                </a:tc>
                <a:tc vMerge="1">
                  <a:txBody>
                    <a:bodyPr/>
                    <a:lstStyle/>
                    <a:p>
                      <a:pPr algn="ctr"/>
                      <a:endParaRPr lang="en-US"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7342237"/>
                  </a:ext>
                </a:extLst>
              </a:tr>
              <a:tr h="541398">
                <a:tc>
                  <a:txBody>
                    <a:bodyPr/>
                    <a:lstStyle/>
                    <a:p>
                      <a:pPr algn="l"/>
                      <a:r>
                        <a:rPr lang="en-US" sz="1200" b="1" dirty="0">
                          <a:latin typeface="Arial" panose="020B0604020202020204" pitchFamily="34" charset="0"/>
                          <a:cs typeface="Arial" panose="020B0604020202020204" pitchFamily="34" charset="0"/>
                        </a:rPr>
                        <a:t>Sb metal</a:t>
                      </a:r>
                    </a:p>
                  </a:txBody>
                  <a:tcPr anchor="ctr"/>
                </a:tc>
                <a:tc>
                  <a:txBody>
                    <a:bodyPr/>
                    <a:lstStyle/>
                    <a:p>
                      <a:pPr algn="ctr"/>
                      <a:r>
                        <a:rPr lang="en-US" sz="1200" dirty="0">
                          <a:solidFill>
                            <a:schemeClr val="accent4"/>
                          </a:solidFill>
                          <a:latin typeface="Arial" panose="020B0604020202020204" pitchFamily="34" charset="0"/>
                          <a:cs typeface="Arial" panose="020B0604020202020204" pitchFamily="34" charset="0"/>
                        </a:rPr>
                        <a:t>AMES (OECD 471)</a:t>
                      </a:r>
                    </a:p>
                    <a:p>
                      <a:pPr algn="ctr"/>
                      <a:r>
                        <a:rPr lang="en-US" sz="1200" dirty="0">
                          <a:solidFill>
                            <a:schemeClr val="accent4"/>
                          </a:solidFill>
                          <a:latin typeface="Arial" panose="020B0604020202020204" pitchFamily="34" charset="0"/>
                          <a:cs typeface="Arial" panose="020B0604020202020204" pitchFamily="34" charset="0"/>
                        </a:rPr>
                        <a:t>In vitro MN (OECD 473 or 487)</a:t>
                      </a:r>
                    </a:p>
                    <a:p>
                      <a:pPr algn="ctr"/>
                      <a:r>
                        <a:rPr lang="en-US" sz="1200" dirty="0">
                          <a:solidFill>
                            <a:schemeClr val="accent4"/>
                          </a:solidFill>
                          <a:latin typeface="Arial" panose="020B0604020202020204" pitchFamily="34" charset="0"/>
                          <a:cs typeface="Arial" panose="020B0604020202020204" pitchFamily="34" charset="0"/>
                        </a:rPr>
                        <a:t>If negative: OECD 476 or 490</a:t>
                      </a:r>
                    </a:p>
                  </a:txBody>
                  <a:tcPr anchor="ctr"/>
                </a:tc>
                <a:tc>
                  <a:txBody>
                    <a:bodyPr/>
                    <a:lstStyle/>
                    <a:p>
                      <a:pPr algn="ctr"/>
                      <a:r>
                        <a:rPr lang="en-US" sz="1200" dirty="0">
                          <a:latin typeface="Arial" panose="020B0604020202020204" pitchFamily="34" charset="0"/>
                          <a:cs typeface="Arial" panose="020B0604020202020204" pitchFamily="34" charset="0"/>
                        </a:rPr>
                        <a:t>-</a:t>
                      </a:r>
                    </a:p>
                  </a:txBody>
                  <a:tcPr anchor="ctr"/>
                </a:tc>
                <a:tc>
                  <a:txBody>
                    <a:bodyPr/>
                    <a:lstStyle/>
                    <a:p>
                      <a:pPr algn="ctr"/>
                      <a:r>
                        <a:rPr lang="en-US" sz="1200" dirty="0">
                          <a:solidFill>
                            <a:schemeClr val="accent5"/>
                          </a:solidFill>
                          <a:latin typeface="Arial" panose="020B0604020202020204" pitchFamily="34" charset="0"/>
                          <a:cs typeface="Arial" panose="020B0604020202020204" pitchFamily="34" charset="0"/>
                        </a:rPr>
                        <a:t>90d in vivo inhalation rat (OECD 413)</a:t>
                      </a:r>
                    </a:p>
                  </a:txBody>
                  <a:tcPr anchor="ctr"/>
                </a:tc>
                <a:extLst>
                  <a:ext uri="{0D108BD9-81ED-4DB2-BD59-A6C34878D82A}">
                    <a16:rowId xmlns:a16="http://schemas.microsoft.com/office/drawing/2014/main" val="427289769"/>
                  </a:ext>
                </a:extLst>
              </a:tr>
              <a:tr h="535000">
                <a:tc>
                  <a:txBody>
                    <a:bodyPr/>
                    <a:lstStyle/>
                    <a:p>
                      <a:pPr algn="l"/>
                      <a:r>
                        <a:rPr lang="en-US" sz="1200" b="1" dirty="0">
                          <a:latin typeface="Arial" panose="020B0604020202020204" pitchFamily="34" charset="0"/>
                          <a:cs typeface="Arial" panose="020B0604020202020204" pitchFamily="34" charset="0"/>
                        </a:rPr>
                        <a:t>ATO</a:t>
                      </a:r>
                    </a:p>
                  </a:txBody>
                  <a:tcPr anchor="ctr"/>
                </a:tc>
                <a:tc>
                  <a:txBody>
                    <a:bodyPr/>
                    <a:lstStyle/>
                    <a:p>
                      <a:pPr algn="ctr"/>
                      <a:r>
                        <a:rPr lang="en-US" sz="1200" dirty="0">
                          <a:solidFill>
                            <a:schemeClr val="tx1"/>
                          </a:solidFill>
                          <a:latin typeface="Arial" panose="020B0604020202020204" pitchFamily="34" charset="0"/>
                          <a:cs typeface="Arial" panose="020B0604020202020204" pitchFamily="34" charset="0"/>
                        </a:rPr>
                        <a:t>-</a:t>
                      </a:r>
                    </a:p>
                  </a:txBody>
                  <a:tcPr anchor="ctr"/>
                </a:tc>
                <a:tc>
                  <a:txBody>
                    <a:bodyPr/>
                    <a:lstStyle/>
                    <a:p>
                      <a:pPr algn="ctr"/>
                      <a:r>
                        <a:rPr lang="en-US" sz="1200" dirty="0">
                          <a:solidFill>
                            <a:schemeClr val="accent6"/>
                          </a:solidFill>
                          <a:latin typeface="Arial" panose="020B0604020202020204" pitchFamily="34" charset="0"/>
                          <a:cs typeface="Arial" panose="020B0604020202020204" pitchFamily="34" charset="0"/>
                        </a:rPr>
                        <a:t>PNDT rabbit (OECD 414)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Combined COMET assay (OECD 489) + in vivo MN (OECD 474) inhalation, mice</a:t>
                      </a:r>
                    </a:p>
                  </a:txBody>
                  <a:tcPr anchor="ctr"/>
                </a:tc>
                <a:extLst>
                  <a:ext uri="{0D108BD9-81ED-4DB2-BD59-A6C34878D82A}">
                    <a16:rowId xmlns:a16="http://schemas.microsoft.com/office/drawing/2014/main" val="2014229071"/>
                  </a:ext>
                </a:extLst>
              </a:tr>
              <a:tr h="535000">
                <a:tc>
                  <a:txBody>
                    <a:bodyPr/>
                    <a:lstStyle/>
                    <a:p>
                      <a:pPr algn="l"/>
                      <a:r>
                        <a:rPr lang="en-US" sz="1200" b="1" dirty="0">
                          <a:latin typeface="Arial" panose="020B0604020202020204" pitchFamily="34" charset="0"/>
                          <a:cs typeface="Arial" panose="020B0604020202020204" pitchFamily="34" charset="0"/>
                        </a:rPr>
                        <a:t>ATS</a:t>
                      </a:r>
                    </a:p>
                  </a:txBody>
                  <a:tcPr anchor="ctr"/>
                </a:tc>
                <a:tc>
                  <a:txBody>
                    <a:bodyPr/>
                    <a:lstStyle/>
                    <a:p>
                      <a:pPr algn="ctr"/>
                      <a:r>
                        <a:rPr lang="en-US" sz="1200" dirty="0">
                          <a:solidFill>
                            <a:schemeClr val="accent4"/>
                          </a:solidFill>
                          <a:latin typeface="Arial" panose="020B0604020202020204" pitchFamily="34" charset="0"/>
                          <a:cs typeface="Arial" panose="020B0604020202020204" pitchFamily="34" charset="0"/>
                        </a:rPr>
                        <a:t>AMES (OECD 471)</a:t>
                      </a:r>
                    </a:p>
                    <a:p>
                      <a:pPr algn="ctr"/>
                      <a:r>
                        <a:rPr lang="en-US" sz="1200" dirty="0">
                          <a:solidFill>
                            <a:schemeClr val="accent4"/>
                          </a:solidFill>
                          <a:latin typeface="Arial" panose="020B0604020202020204" pitchFamily="34" charset="0"/>
                          <a:cs typeface="Arial" panose="020B0604020202020204" pitchFamily="34" charset="0"/>
                        </a:rPr>
                        <a:t>In vitro MN (OECD 473 or 487)</a:t>
                      </a:r>
                    </a:p>
                    <a:p>
                      <a:pPr algn="ctr"/>
                      <a:r>
                        <a:rPr lang="en-US" sz="1200" dirty="0">
                          <a:solidFill>
                            <a:schemeClr val="accent4"/>
                          </a:solidFill>
                          <a:latin typeface="Arial" panose="020B0604020202020204" pitchFamily="34" charset="0"/>
                          <a:cs typeface="Arial" panose="020B0604020202020204" pitchFamily="34" charset="0"/>
                        </a:rPr>
                        <a:t>If negative: OECD 476 or 490</a:t>
                      </a:r>
                    </a:p>
                  </a:txBody>
                  <a:tcPr anchor="ctr"/>
                </a:tc>
                <a:tc>
                  <a:txBody>
                    <a:bodyPr/>
                    <a:lstStyle/>
                    <a:p>
                      <a:pPr algn="ctr"/>
                      <a:r>
                        <a:rPr lang="en-US" sz="1200" dirty="0">
                          <a:solidFill>
                            <a:schemeClr val="accent2"/>
                          </a:solidFill>
                          <a:latin typeface="Arial" panose="020B0604020202020204" pitchFamily="34" charset="0"/>
                          <a:cs typeface="Arial" panose="020B0604020202020204" pitchFamily="34" charset="0"/>
                        </a:rPr>
                        <a:t>Screening (OECD 421/422) </a:t>
                      </a:r>
                      <a:r>
                        <a:rPr lang="en-US" sz="1200" dirty="0">
                          <a:solidFill>
                            <a:schemeClr val="accent6"/>
                          </a:solidFill>
                          <a:latin typeface="Arial" panose="020B0604020202020204" pitchFamily="34" charset="0"/>
                          <a:cs typeface="Arial" panose="020B0604020202020204" pitchFamily="34" charset="0"/>
                        </a:rPr>
                        <a:t>PNDT rat or rabbit (OECD 414)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5"/>
                          </a:solidFill>
                          <a:latin typeface="Arial" panose="020B0604020202020204" pitchFamily="34" charset="0"/>
                          <a:cs typeface="Arial" panose="020B0604020202020204" pitchFamily="34" charset="0"/>
                        </a:rPr>
                        <a:t>90d in vivo inhalation rat (OECD 413)</a:t>
                      </a:r>
                    </a:p>
                  </a:txBody>
                  <a:tcPr anchor="ctr"/>
                </a:tc>
                <a:extLst>
                  <a:ext uri="{0D108BD9-81ED-4DB2-BD59-A6C34878D82A}">
                    <a16:rowId xmlns:a16="http://schemas.microsoft.com/office/drawing/2014/main" val="2532748688"/>
                  </a:ext>
                </a:extLst>
              </a:tr>
              <a:tr h="535000">
                <a:tc>
                  <a:txBody>
                    <a:bodyPr/>
                    <a:lstStyle/>
                    <a:p>
                      <a:pPr algn="l"/>
                      <a:r>
                        <a:rPr lang="en-US" sz="1200" b="1" dirty="0">
                          <a:latin typeface="Arial" panose="020B0604020202020204" pitchFamily="34" charset="0"/>
                          <a:cs typeface="Arial" panose="020B0604020202020204" pitchFamily="34" charset="0"/>
                        </a:rPr>
                        <a:t>ATC</a:t>
                      </a:r>
                    </a:p>
                  </a:txBody>
                  <a:tcPr anchor="ctr"/>
                </a:tc>
                <a:tc>
                  <a:txBody>
                    <a:bodyPr/>
                    <a:lstStyle/>
                    <a:p>
                      <a:pPr algn="ctr"/>
                      <a:r>
                        <a:rPr lang="en-US" sz="1200" dirty="0">
                          <a:solidFill>
                            <a:schemeClr val="accent4"/>
                          </a:solidFill>
                          <a:latin typeface="Arial" panose="020B0604020202020204" pitchFamily="34" charset="0"/>
                          <a:cs typeface="Arial" panose="020B0604020202020204" pitchFamily="34" charset="0"/>
                        </a:rPr>
                        <a:t>AMES (OECD 471)</a:t>
                      </a:r>
                    </a:p>
                    <a:p>
                      <a:pPr algn="ctr"/>
                      <a:r>
                        <a:rPr lang="en-US" sz="1200" dirty="0">
                          <a:solidFill>
                            <a:schemeClr val="accent4"/>
                          </a:solidFill>
                          <a:latin typeface="Arial" panose="020B0604020202020204" pitchFamily="34" charset="0"/>
                          <a:cs typeface="Arial" panose="020B0604020202020204" pitchFamily="34" charset="0"/>
                        </a:rPr>
                        <a:t>In vitro MN (OECD 473 or 487)</a:t>
                      </a:r>
                    </a:p>
                    <a:p>
                      <a:pPr algn="ctr"/>
                      <a:r>
                        <a:rPr lang="en-US" sz="1200" dirty="0">
                          <a:solidFill>
                            <a:schemeClr val="accent4"/>
                          </a:solidFill>
                          <a:latin typeface="Arial" panose="020B0604020202020204" pitchFamily="34" charset="0"/>
                          <a:cs typeface="Arial" panose="020B0604020202020204" pitchFamily="34" charset="0"/>
                        </a:rPr>
                        <a:t>If negative: OECD 476 or 490</a:t>
                      </a:r>
                    </a:p>
                  </a:txBody>
                  <a:tcPr anchor="ctr"/>
                </a:tc>
                <a:tc>
                  <a:txBody>
                    <a:bodyPr/>
                    <a:lstStyle/>
                    <a:p>
                      <a:pPr algn="ctr"/>
                      <a:r>
                        <a:rPr lang="en-US" sz="1200" dirty="0">
                          <a:solidFill>
                            <a:schemeClr val="accent2"/>
                          </a:solidFill>
                          <a:latin typeface="Arial" panose="020B0604020202020204" pitchFamily="34" charset="0"/>
                          <a:cs typeface="Arial" panose="020B0604020202020204" pitchFamily="34" charset="0"/>
                        </a:rPr>
                        <a:t>Screening (OECD 421/422)</a:t>
                      </a:r>
                      <a:endParaRPr lang="en-US" sz="1200" dirty="0">
                        <a:solidFill>
                          <a:schemeClr val="accent6"/>
                        </a:solidFill>
                        <a:latin typeface="Arial" panose="020B0604020202020204" pitchFamily="34" charset="0"/>
                        <a:cs typeface="Arial" panose="020B0604020202020204" pitchFamily="34"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rial" panose="020B0604020202020204" pitchFamily="34" charset="0"/>
                          <a:cs typeface="Arial" panose="020B0604020202020204" pitchFamily="34" charset="0"/>
                        </a:rPr>
                        <a:t>-</a:t>
                      </a:r>
                    </a:p>
                  </a:txBody>
                  <a:tcPr anchor="ctr"/>
                </a:tc>
                <a:extLst>
                  <a:ext uri="{0D108BD9-81ED-4DB2-BD59-A6C34878D82A}">
                    <a16:rowId xmlns:a16="http://schemas.microsoft.com/office/drawing/2014/main" val="2534179904"/>
                  </a:ext>
                </a:extLst>
              </a:tr>
              <a:tr h="535000">
                <a:tc>
                  <a:txBody>
                    <a:bodyPr/>
                    <a:lstStyle/>
                    <a:p>
                      <a:pPr algn="l"/>
                      <a:r>
                        <a:rPr lang="en-US" sz="1200" b="1" dirty="0">
                          <a:latin typeface="Arial" panose="020B0604020202020204" pitchFamily="34" charset="0"/>
                          <a:cs typeface="Arial" panose="020B0604020202020204" pitchFamily="34" charset="0"/>
                        </a:rPr>
                        <a:t>ATEG</a:t>
                      </a:r>
                    </a:p>
                  </a:txBody>
                  <a:tcPr anchor="ctr"/>
                </a:tc>
                <a:tc>
                  <a:txBody>
                    <a:bodyPr/>
                    <a:lstStyle/>
                    <a:p>
                      <a:pPr algn="ctr"/>
                      <a:r>
                        <a:rPr lang="en-US" sz="1200" dirty="0">
                          <a:solidFill>
                            <a:schemeClr val="accent4"/>
                          </a:solidFill>
                          <a:latin typeface="Arial" panose="020B0604020202020204" pitchFamily="34" charset="0"/>
                          <a:cs typeface="Arial" panose="020B0604020202020204" pitchFamily="34" charset="0"/>
                        </a:rPr>
                        <a:t>AMES (OECD 471)</a:t>
                      </a:r>
                    </a:p>
                    <a:p>
                      <a:pPr algn="ctr"/>
                      <a:r>
                        <a:rPr lang="en-US" sz="1200" dirty="0">
                          <a:solidFill>
                            <a:schemeClr val="accent4"/>
                          </a:solidFill>
                          <a:latin typeface="Arial" panose="020B0604020202020204" pitchFamily="34" charset="0"/>
                          <a:cs typeface="Arial" panose="020B0604020202020204" pitchFamily="34" charset="0"/>
                        </a:rPr>
                        <a:t>In vitro MN (OECD 473 or 487)</a:t>
                      </a:r>
                    </a:p>
                    <a:p>
                      <a:pPr algn="ctr"/>
                      <a:r>
                        <a:rPr lang="en-US" sz="1200" dirty="0">
                          <a:solidFill>
                            <a:schemeClr val="accent4"/>
                          </a:solidFill>
                          <a:latin typeface="Arial" panose="020B0604020202020204" pitchFamily="34" charset="0"/>
                          <a:cs typeface="Arial" panose="020B0604020202020204" pitchFamily="34" charset="0"/>
                        </a:rPr>
                        <a:t>If negative: OECD 476 or 490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solidFill>
                            <a:schemeClr val="accent2"/>
                          </a:solidFill>
                          <a:latin typeface="Arial" panose="020B0604020202020204" pitchFamily="34" charset="0"/>
                          <a:cs typeface="Arial" panose="020B0604020202020204" pitchFamily="34" charset="0"/>
                        </a:rPr>
                        <a:t>Screening (OECD 421/422) </a:t>
                      </a:r>
                      <a:r>
                        <a:rPr lang="en-US" sz="1200" dirty="0">
                          <a:solidFill>
                            <a:schemeClr val="accent6"/>
                          </a:solidFill>
                          <a:latin typeface="Arial" panose="020B0604020202020204" pitchFamily="34" charset="0"/>
                          <a:cs typeface="Arial" panose="020B0604020202020204" pitchFamily="34" charset="0"/>
                        </a:rPr>
                        <a:t>PNDT rat or rabbit (OECD 414)</a:t>
                      </a:r>
                    </a:p>
                  </a:txBody>
                  <a:tcPr anchor="ctr"/>
                </a:tc>
                <a:tc>
                  <a:txBody>
                    <a:bodyPr/>
                    <a:lstStyle/>
                    <a:p>
                      <a:pPr algn="ctr"/>
                      <a:r>
                        <a:rPr lang="en-US" sz="1200" dirty="0">
                          <a:latin typeface="Arial" panose="020B0604020202020204" pitchFamily="34" charset="0"/>
                          <a:cs typeface="Arial" panose="020B0604020202020204" pitchFamily="34" charset="0"/>
                        </a:rPr>
                        <a:t>90d in vivo oral rat (OECD 408)</a:t>
                      </a:r>
                    </a:p>
                  </a:txBody>
                  <a:tcPr anchor="ctr"/>
                </a:tc>
                <a:extLst>
                  <a:ext uri="{0D108BD9-81ED-4DB2-BD59-A6C34878D82A}">
                    <a16:rowId xmlns:a16="http://schemas.microsoft.com/office/drawing/2014/main" val="2961034430"/>
                  </a:ext>
                </a:extLst>
              </a:tr>
            </a:tbl>
          </a:graphicData>
        </a:graphic>
      </p:graphicFrame>
      <p:sp>
        <p:nvSpPr>
          <p:cNvPr id="11" name="TextBox 10">
            <a:extLst>
              <a:ext uri="{FF2B5EF4-FFF2-40B4-BE49-F238E27FC236}">
                <a16:creationId xmlns:a16="http://schemas.microsoft.com/office/drawing/2014/main" id="{0DFC7EFF-9846-4C5E-B81C-1E941F3A117E}"/>
              </a:ext>
            </a:extLst>
          </p:cNvPr>
          <p:cNvSpPr txBox="1"/>
          <p:nvPr/>
        </p:nvSpPr>
        <p:spPr>
          <a:xfrm rot="20035370">
            <a:off x="900580" y="3560093"/>
            <a:ext cx="7234389" cy="369332"/>
          </a:xfrm>
          <a:prstGeom prst="rect">
            <a:avLst/>
          </a:prstGeom>
          <a:ln>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dirty="0"/>
              <a:t>Close to 4,000,000 € and still many questions unaddressed…!</a:t>
            </a:r>
            <a:endParaRPr lang="en-US" b="1" dirty="0">
              <a:solidFill>
                <a:srgbClr val="C00000"/>
              </a:solidFill>
            </a:endParaRPr>
          </a:p>
        </p:txBody>
      </p:sp>
    </p:spTree>
    <p:extLst>
      <p:ext uri="{BB962C8B-B14F-4D97-AF65-F5344CB8AC3E}">
        <p14:creationId xmlns:p14="http://schemas.microsoft.com/office/powerpoint/2010/main" val="45650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(6/13)</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24</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5" name="TextBox 14">
            <a:extLst>
              <a:ext uri="{FF2B5EF4-FFF2-40B4-BE49-F238E27FC236}">
                <a16:creationId xmlns:a16="http://schemas.microsoft.com/office/drawing/2014/main" id="{FF34BE71-8E7F-4A8A-900B-93A3727329E8}"/>
              </a:ext>
            </a:extLst>
          </p:cNvPr>
          <p:cNvSpPr txBox="1"/>
          <p:nvPr/>
        </p:nvSpPr>
        <p:spPr>
          <a:xfrm>
            <a:off x="959589" y="1004851"/>
            <a:ext cx="7224821" cy="369332"/>
          </a:xfrm>
          <a:prstGeom prst="rect">
            <a:avLst/>
          </a:prstGeom>
          <a:noFill/>
        </p:spPr>
        <p:txBody>
          <a:bodyPr wrap="square" rtlCol="0">
            <a:spAutoFit/>
          </a:bodyPr>
          <a:lstStyle/>
          <a:p>
            <a:r>
              <a:rPr lang="en-US" b="1" dirty="0">
                <a:solidFill>
                  <a:srgbClr val="0070C0"/>
                </a:solidFill>
              </a:rPr>
              <a:t>Requested Evaluation Research – What ‘can’ registrants do?</a:t>
            </a:r>
          </a:p>
        </p:txBody>
      </p:sp>
      <p:graphicFrame>
        <p:nvGraphicFramePr>
          <p:cNvPr id="2" name="Diagram 1">
            <a:extLst>
              <a:ext uri="{FF2B5EF4-FFF2-40B4-BE49-F238E27FC236}">
                <a16:creationId xmlns:a16="http://schemas.microsoft.com/office/drawing/2014/main" id="{BF121212-C796-4A24-A5E5-29CC2FC290B2}"/>
              </a:ext>
            </a:extLst>
          </p:cNvPr>
          <p:cNvGraphicFramePr/>
          <p:nvPr>
            <p:extLst>
              <p:ext uri="{D42A27DB-BD31-4B8C-83A1-F6EECF244321}">
                <p14:modId xmlns:p14="http://schemas.microsoft.com/office/powerpoint/2010/main" val="884268507"/>
              </p:ext>
            </p:extLst>
          </p:nvPr>
        </p:nvGraphicFramePr>
        <p:xfrm>
          <a:off x="457200" y="1412776"/>
          <a:ext cx="8229600" cy="4554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2">
            <a:extLst>
              <a:ext uri="{FF2B5EF4-FFF2-40B4-BE49-F238E27FC236}">
                <a16:creationId xmlns:a16="http://schemas.microsoft.com/office/drawing/2014/main" id="{D5CE5175-29CC-467A-95D6-34504E543A82}"/>
              </a:ext>
            </a:extLst>
          </p:cNvPr>
          <p:cNvSpPr/>
          <p:nvPr/>
        </p:nvSpPr>
        <p:spPr>
          <a:xfrm>
            <a:off x="6372200" y="4581128"/>
            <a:ext cx="2520280" cy="9361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High research cost and regulatory consequences</a:t>
            </a:r>
          </a:p>
        </p:txBody>
      </p:sp>
      <p:sp>
        <p:nvSpPr>
          <p:cNvPr id="12" name="Rectangle 11">
            <a:extLst>
              <a:ext uri="{FF2B5EF4-FFF2-40B4-BE49-F238E27FC236}">
                <a16:creationId xmlns:a16="http://schemas.microsoft.com/office/drawing/2014/main" id="{0111B768-45A0-4DE8-9056-B17F0B04E2AC}"/>
              </a:ext>
            </a:extLst>
          </p:cNvPr>
          <p:cNvSpPr/>
          <p:nvPr/>
        </p:nvSpPr>
        <p:spPr>
          <a:xfrm>
            <a:off x="6372200" y="1642159"/>
            <a:ext cx="2520280" cy="9361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Heavy regulatory, enforcement and market consequences</a:t>
            </a:r>
          </a:p>
        </p:txBody>
      </p:sp>
      <p:sp>
        <p:nvSpPr>
          <p:cNvPr id="13" name="Rectangle 12">
            <a:extLst>
              <a:ext uri="{FF2B5EF4-FFF2-40B4-BE49-F238E27FC236}">
                <a16:creationId xmlns:a16="http://schemas.microsoft.com/office/drawing/2014/main" id="{0209E1B7-8180-4305-ABAB-811071523FC4}"/>
              </a:ext>
            </a:extLst>
          </p:cNvPr>
          <p:cNvSpPr/>
          <p:nvPr/>
        </p:nvSpPr>
        <p:spPr>
          <a:xfrm>
            <a:off x="6372200" y="3222191"/>
            <a:ext cx="2520280" cy="936104"/>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Manageable research costs and regulatory consequences</a:t>
            </a:r>
          </a:p>
        </p:txBody>
      </p:sp>
    </p:spTree>
    <p:extLst>
      <p:ext uri="{BB962C8B-B14F-4D97-AF65-F5344CB8AC3E}">
        <p14:creationId xmlns:p14="http://schemas.microsoft.com/office/powerpoint/2010/main" val="1736030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circle(in)">
                                      <p:cBhvr>
                                        <p:cTn id="1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914F83B-CE50-46DC-848C-7EE3674FE5B0}"/>
              </a:ext>
            </a:extLst>
          </p:cNvPr>
          <p:cNvSpPr>
            <a:spLocks noGrp="1"/>
          </p:cNvSpPr>
          <p:nvPr>
            <p:ph type="sldNum" sz="quarter" idx="12"/>
          </p:nvPr>
        </p:nvSpPr>
        <p:spPr/>
        <p:txBody>
          <a:bodyPr/>
          <a:lstStyle/>
          <a:p>
            <a:fld id="{EF70D123-9DC6-4163-8D18-78791503709C}" type="slidenum">
              <a:rPr lang="en-US" smtClean="0"/>
              <a:pPr/>
              <a:t>25</a:t>
            </a:fld>
            <a:endParaRPr lang="en-US"/>
          </a:p>
        </p:txBody>
      </p:sp>
      <p:sp>
        <p:nvSpPr>
          <p:cNvPr id="5" name="Footer Placeholder 4">
            <a:extLst>
              <a:ext uri="{FF2B5EF4-FFF2-40B4-BE49-F238E27FC236}">
                <a16:creationId xmlns:a16="http://schemas.microsoft.com/office/drawing/2014/main" id="{9791A9B6-62EB-4AF1-A59C-419F1E4A376B}"/>
              </a:ext>
            </a:extLst>
          </p:cNvPr>
          <p:cNvSpPr>
            <a:spLocks noGrp="1"/>
          </p:cNvSpPr>
          <p:nvPr>
            <p:ph type="ftr" sz="quarter" idx="11"/>
          </p:nvPr>
        </p:nvSpPr>
        <p:spPr/>
        <p:txBody>
          <a:bodyPr/>
          <a:lstStyle/>
          <a:p>
            <a:r>
              <a:rPr lang="en-US"/>
              <a:t>i2a General Assembly Meeting                                                       Barcelona, 16 May 2019</a:t>
            </a:r>
            <a:endParaRPr lang="en-US" dirty="0"/>
          </a:p>
        </p:txBody>
      </p:sp>
      <p:sp>
        <p:nvSpPr>
          <p:cNvPr id="8" name="Title 8">
            <a:extLst>
              <a:ext uri="{FF2B5EF4-FFF2-40B4-BE49-F238E27FC236}">
                <a16:creationId xmlns:a16="http://schemas.microsoft.com/office/drawing/2014/main" id="{8635B13E-5E59-44B2-98F9-96AC077CE64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(7/13)</a:t>
            </a:r>
          </a:p>
        </p:txBody>
      </p:sp>
      <p:sp>
        <p:nvSpPr>
          <p:cNvPr id="9" name="TextBox 8">
            <a:extLst>
              <a:ext uri="{FF2B5EF4-FFF2-40B4-BE49-F238E27FC236}">
                <a16:creationId xmlns:a16="http://schemas.microsoft.com/office/drawing/2014/main" id="{B75BC254-8A3C-45B1-B493-E940C0F2527A}"/>
              </a:ext>
            </a:extLst>
          </p:cNvPr>
          <p:cNvSpPr txBox="1"/>
          <p:nvPr/>
        </p:nvSpPr>
        <p:spPr>
          <a:xfrm>
            <a:off x="2987825" y="797177"/>
            <a:ext cx="3312368" cy="369332"/>
          </a:xfrm>
          <a:prstGeom prst="rect">
            <a:avLst/>
          </a:prstGeom>
          <a:noFill/>
        </p:spPr>
        <p:txBody>
          <a:bodyPr wrap="square" rtlCol="0">
            <a:spAutoFit/>
          </a:bodyPr>
          <a:lstStyle/>
          <a:p>
            <a:pPr algn="ctr"/>
            <a:r>
              <a:rPr lang="en-US" b="1" dirty="0">
                <a:solidFill>
                  <a:srgbClr val="0070C0"/>
                </a:solidFill>
              </a:rPr>
              <a:t>What, why, how?</a:t>
            </a:r>
          </a:p>
        </p:txBody>
      </p:sp>
      <p:graphicFrame>
        <p:nvGraphicFramePr>
          <p:cNvPr id="10" name="Table 9">
            <a:extLst>
              <a:ext uri="{FF2B5EF4-FFF2-40B4-BE49-F238E27FC236}">
                <a16:creationId xmlns:a16="http://schemas.microsoft.com/office/drawing/2014/main" id="{9A8954AE-DDDA-4015-8852-31FBDB7AE6D9}"/>
              </a:ext>
            </a:extLst>
          </p:cNvPr>
          <p:cNvGraphicFramePr>
            <a:graphicFrameLocks noGrp="1"/>
          </p:cNvGraphicFramePr>
          <p:nvPr>
            <p:extLst>
              <p:ext uri="{D42A27DB-BD31-4B8C-83A1-F6EECF244321}">
                <p14:modId xmlns:p14="http://schemas.microsoft.com/office/powerpoint/2010/main" val="1575106478"/>
              </p:ext>
            </p:extLst>
          </p:nvPr>
        </p:nvGraphicFramePr>
        <p:xfrm>
          <a:off x="433246" y="1415330"/>
          <a:ext cx="8531241" cy="5034280"/>
        </p:xfrm>
        <a:graphic>
          <a:graphicData uri="http://schemas.openxmlformats.org/drawingml/2006/table">
            <a:tbl>
              <a:tblPr firstRow="1">
                <a:tableStyleId>{073A0DAA-6AF3-43AB-8588-CEC1D06C72B9}</a:tableStyleId>
              </a:tblPr>
              <a:tblGrid>
                <a:gridCol w="2843747">
                  <a:extLst>
                    <a:ext uri="{9D8B030D-6E8A-4147-A177-3AD203B41FA5}">
                      <a16:colId xmlns:a16="http://schemas.microsoft.com/office/drawing/2014/main" val="4150316218"/>
                    </a:ext>
                  </a:extLst>
                </a:gridCol>
                <a:gridCol w="2843747">
                  <a:extLst>
                    <a:ext uri="{9D8B030D-6E8A-4147-A177-3AD203B41FA5}">
                      <a16:colId xmlns:a16="http://schemas.microsoft.com/office/drawing/2014/main" val="3733046975"/>
                    </a:ext>
                  </a:extLst>
                </a:gridCol>
                <a:gridCol w="2843747">
                  <a:extLst>
                    <a:ext uri="{9D8B030D-6E8A-4147-A177-3AD203B41FA5}">
                      <a16:colId xmlns:a16="http://schemas.microsoft.com/office/drawing/2014/main" val="774106422"/>
                    </a:ext>
                  </a:extLst>
                </a:gridCol>
              </a:tblGrid>
              <a:tr h="370840">
                <a:tc>
                  <a:txBody>
                    <a:bodyPr/>
                    <a:lstStyle/>
                    <a:p>
                      <a:r>
                        <a:rPr lang="en-US" dirty="0"/>
                        <a:t>What?</a:t>
                      </a:r>
                    </a:p>
                  </a:txBody>
                  <a:tcPr/>
                </a:tc>
                <a:tc>
                  <a:txBody>
                    <a:bodyPr/>
                    <a:lstStyle/>
                    <a:p>
                      <a:r>
                        <a:rPr lang="en-US" dirty="0"/>
                        <a:t>Why?</a:t>
                      </a:r>
                    </a:p>
                  </a:txBody>
                  <a:tcPr/>
                </a:tc>
                <a:tc>
                  <a:txBody>
                    <a:bodyPr/>
                    <a:lstStyle/>
                    <a:p>
                      <a:r>
                        <a:rPr lang="en-US" dirty="0"/>
                        <a:t>How?</a:t>
                      </a:r>
                    </a:p>
                  </a:txBody>
                  <a:tcPr/>
                </a:tc>
                <a:extLst>
                  <a:ext uri="{0D108BD9-81ED-4DB2-BD59-A6C34878D82A}">
                    <a16:rowId xmlns:a16="http://schemas.microsoft.com/office/drawing/2014/main" val="2850542729"/>
                  </a:ext>
                </a:extLst>
              </a:tr>
              <a:tr h="370840">
                <a:tc>
                  <a:txBody>
                    <a:bodyPr/>
                    <a:lstStyle/>
                    <a:p>
                      <a:r>
                        <a:rPr lang="en-US" b="1" dirty="0"/>
                        <a:t>Workplace Exposure Monitoring</a:t>
                      </a:r>
                    </a:p>
                  </a:txBody>
                  <a:tcPr/>
                </a:tc>
                <a:tc>
                  <a:txBody>
                    <a:bodyPr/>
                    <a:lstStyle/>
                    <a:p>
                      <a:r>
                        <a:rPr lang="en-US" dirty="0"/>
                        <a:t>No exposure data = decisions based on hazard only</a:t>
                      </a:r>
                    </a:p>
                  </a:txBody>
                  <a:tcPr/>
                </a:tc>
                <a:tc>
                  <a:txBody>
                    <a:bodyPr/>
                    <a:lstStyle/>
                    <a:p>
                      <a:r>
                        <a:rPr lang="en-US" dirty="0"/>
                        <a:t>2-year Workplace Exposure Monitoring Campaign with i2a’s method and templates</a:t>
                      </a:r>
                    </a:p>
                  </a:txBody>
                  <a:tcPr/>
                </a:tc>
                <a:extLst>
                  <a:ext uri="{0D108BD9-81ED-4DB2-BD59-A6C34878D82A}">
                    <a16:rowId xmlns:a16="http://schemas.microsoft.com/office/drawing/2014/main" val="2653155857"/>
                  </a:ext>
                </a:extLst>
              </a:tr>
              <a:tr h="370840">
                <a:tc>
                  <a:txBody>
                    <a:bodyPr/>
                    <a:lstStyle/>
                    <a:p>
                      <a:r>
                        <a:rPr lang="en-US" b="1" dirty="0"/>
                        <a:t>Genotoxicity/Lung toxicity testing</a:t>
                      </a:r>
                    </a:p>
                  </a:txBody>
                  <a:tcPr/>
                </a:tc>
                <a:tc>
                  <a:txBody>
                    <a:bodyPr/>
                    <a:lstStyle/>
                    <a:p>
                      <a:r>
                        <a:rPr lang="en-US" dirty="0"/>
                        <a:t>To avoid all standard REACH tests on all Sb substances</a:t>
                      </a:r>
                    </a:p>
                  </a:txBody>
                  <a:tcPr/>
                </a:tc>
                <a:tc>
                  <a:txBody>
                    <a:bodyPr/>
                    <a:lstStyle/>
                    <a:p>
                      <a:r>
                        <a:rPr lang="en-US" dirty="0"/>
                        <a:t>Tiered testing:</a:t>
                      </a:r>
                    </a:p>
                    <a:p>
                      <a:pPr marL="342900" indent="-342900">
                        <a:buFont typeface="+mj-lt"/>
                        <a:buAutoNum type="arabicPeriod"/>
                      </a:pPr>
                      <a:r>
                        <a:rPr lang="en-US" dirty="0" err="1"/>
                        <a:t>ToxTracker</a:t>
                      </a:r>
                      <a:endParaRPr lang="en-US" dirty="0"/>
                    </a:p>
                    <a:p>
                      <a:pPr marL="342900" indent="-342900">
                        <a:buFont typeface="+mj-lt"/>
                        <a:buAutoNum type="arabicPeriod"/>
                      </a:pPr>
                      <a:r>
                        <a:rPr lang="en-US" dirty="0"/>
                        <a:t>In vitro lung</a:t>
                      </a:r>
                    </a:p>
                    <a:p>
                      <a:pPr marL="342900" indent="-342900">
                        <a:buFont typeface="+mj-lt"/>
                        <a:buAutoNum type="arabicPeriod"/>
                      </a:pPr>
                      <a:r>
                        <a:rPr lang="en-US" dirty="0"/>
                        <a:t>Inhalation </a:t>
                      </a:r>
                      <a:r>
                        <a:rPr lang="en-US" dirty="0" err="1"/>
                        <a:t>genotox</a:t>
                      </a:r>
                      <a:endParaRPr lang="en-US" dirty="0"/>
                    </a:p>
                    <a:p>
                      <a:pPr marL="342900" indent="-342900">
                        <a:buFont typeface="+mj-lt"/>
                        <a:buAutoNum type="arabicPeriod"/>
                      </a:pPr>
                      <a:r>
                        <a:rPr lang="en-US" dirty="0"/>
                        <a:t>If still necessary: Inhalation 90d</a:t>
                      </a:r>
                    </a:p>
                  </a:txBody>
                  <a:tcPr/>
                </a:tc>
                <a:extLst>
                  <a:ext uri="{0D108BD9-81ED-4DB2-BD59-A6C34878D82A}">
                    <a16:rowId xmlns:a16="http://schemas.microsoft.com/office/drawing/2014/main" val="1697917588"/>
                  </a:ext>
                </a:extLst>
              </a:tr>
              <a:tr h="370840">
                <a:tc>
                  <a:txBody>
                    <a:bodyPr/>
                    <a:lstStyle/>
                    <a:p>
                      <a:r>
                        <a:rPr lang="en-US" b="1" dirty="0"/>
                        <a:t>Systemic/Reproductive toxicity testing</a:t>
                      </a:r>
                    </a:p>
                  </a:txBody>
                  <a:tcPr/>
                </a:tc>
                <a:tc>
                  <a:txBody>
                    <a:bodyPr/>
                    <a:lstStyle/>
                    <a:p>
                      <a:r>
                        <a:rPr lang="en-US" dirty="0"/>
                        <a:t>To avoid all standard REACH tests on all Sb substances</a:t>
                      </a:r>
                    </a:p>
                  </a:txBody>
                  <a:tcPr/>
                </a:tc>
                <a:tc>
                  <a:txBody>
                    <a:bodyPr/>
                    <a:lstStyle/>
                    <a:p>
                      <a:r>
                        <a:rPr lang="en-US" dirty="0"/>
                        <a:t>Tiered testing:</a:t>
                      </a:r>
                    </a:p>
                    <a:p>
                      <a:pPr marL="342900" indent="-342900">
                        <a:buFont typeface="+mj-lt"/>
                        <a:buAutoNum type="arabicPeriod"/>
                      </a:pPr>
                      <a:r>
                        <a:rPr lang="en-US" dirty="0"/>
                        <a:t>Bio-elution gastric</a:t>
                      </a:r>
                    </a:p>
                    <a:p>
                      <a:pPr marL="342900" indent="-342900">
                        <a:buFont typeface="+mj-lt"/>
                        <a:buAutoNum type="arabicPeriod"/>
                      </a:pPr>
                      <a:r>
                        <a:rPr lang="en-US" dirty="0"/>
                        <a:t>DRF/Tolerance studies</a:t>
                      </a:r>
                    </a:p>
                    <a:p>
                      <a:pPr marL="342900" indent="-342900">
                        <a:buFont typeface="+mj-lt"/>
                        <a:buAutoNum type="arabicPeriod"/>
                      </a:pPr>
                      <a:r>
                        <a:rPr lang="en-US" dirty="0"/>
                        <a:t>OECD 422</a:t>
                      </a:r>
                    </a:p>
                    <a:p>
                      <a:pPr marL="342900" indent="-342900">
                        <a:buFont typeface="+mj-lt"/>
                        <a:buAutoNum type="arabicPeriod"/>
                      </a:pPr>
                      <a:r>
                        <a:rPr lang="en-US" dirty="0"/>
                        <a:t>If still necessary: PNDT and oral 90d</a:t>
                      </a:r>
                    </a:p>
                  </a:txBody>
                  <a:tcPr/>
                </a:tc>
                <a:extLst>
                  <a:ext uri="{0D108BD9-81ED-4DB2-BD59-A6C34878D82A}">
                    <a16:rowId xmlns:a16="http://schemas.microsoft.com/office/drawing/2014/main" val="3067856370"/>
                  </a:ext>
                </a:extLst>
              </a:tr>
            </a:tbl>
          </a:graphicData>
        </a:graphic>
      </p:graphicFrame>
    </p:spTree>
    <p:extLst>
      <p:ext uri="{BB962C8B-B14F-4D97-AF65-F5344CB8AC3E}">
        <p14:creationId xmlns:p14="http://schemas.microsoft.com/office/powerpoint/2010/main" val="24082755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(8/13)</a:t>
            </a:r>
          </a:p>
        </p:txBody>
      </p:sp>
      <p:sp>
        <p:nvSpPr>
          <p:cNvPr id="2" name="Content Placeholder 1">
            <a:extLst>
              <a:ext uri="{FF2B5EF4-FFF2-40B4-BE49-F238E27FC236}">
                <a16:creationId xmlns:a16="http://schemas.microsoft.com/office/drawing/2014/main" id="{B01F96AF-4A40-40DA-AFA7-91C82EBFBE7C}"/>
              </a:ext>
            </a:extLst>
          </p:cNvPr>
          <p:cNvSpPr>
            <a:spLocks noGrp="1"/>
          </p:cNvSpPr>
          <p:nvPr>
            <p:ph sz="half" idx="1"/>
          </p:nvPr>
        </p:nvSpPr>
        <p:spPr>
          <a:xfrm>
            <a:off x="457200" y="1052736"/>
            <a:ext cx="8147248" cy="5073427"/>
          </a:xfrm>
        </p:spPr>
        <p:txBody>
          <a:bodyPr/>
          <a:lstStyle/>
          <a:p>
            <a:pPr marL="0" indent="0">
              <a:buNone/>
            </a:pPr>
            <a:r>
              <a:rPr lang="en-US" sz="2400" b="1" dirty="0">
                <a:solidFill>
                  <a:srgbClr val="0070C0"/>
                </a:solidFill>
              </a:rPr>
              <a:t>Next steps (2019):</a:t>
            </a:r>
          </a:p>
          <a:p>
            <a:pPr>
              <a:buFontTx/>
              <a:buChar char="-"/>
            </a:pPr>
            <a:r>
              <a:rPr lang="en-US" sz="2400" b="1" dirty="0"/>
              <a:t>16 May: </a:t>
            </a:r>
            <a:r>
              <a:rPr lang="en-US" sz="2400" dirty="0"/>
              <a:t>Adjust/Approve revised work plan</a:t>
            </a:r>
          </a:p>
          <a:p>
            <a:pPr>
              <a:buFontTx/>
              <a:buChar char="-"/>
            </a:pPr>
            <a:r>
              <a:rPr lang="en-US" sz="2400" b="1" dirty="0"/>
              <a:t>28 May: </a:t>
            </a:r>
            <a:r>
              <a:rPr lang="en-US" sz="2400" dirty="0"/>
              <a:t>Finalize (including legal review and SIEF consultation) and submit responses to ECHA Draft Decisions (cf. next slides)</a:t>
            </a:r>
          </a:p>
          <a:p>
            <a:pPr>
              <a:buFontTx/>
              <a:buChar char="-"/>
            </a:pPr>
            <a:r>
              <a:rPr lang="en-US" sz="2400" b="1" dirty="0"/>
              <a:t>20 Jun: </a:t>
            </a:r>
          </a:p>
          <a:p>
            <a:pPr lvl="1">
              <a:buFontTx/>
              <a:buChar char="-"/>
            </a:pPr>
            <a:r>
              <a:rPr lang="en-US" sz="2000" dirty="0"/>
              <a:t>Update 5 Sb 3+ Dossiers</a:t>
            </a:r>
          </a:p>
          <a:p>
            <a:pPr lvl="1">
              <a:buFontTx/>
              <a:buChar char="-"/>
            </a:pPr>
            <a:r>
              <a:rPr lang="en-US" sz="2000" dirty="0"/>
              <a:t>Launch 2019 monitoring and CCH research</a:t>
            </a:r>
          </a:p>
          <a:p>
            <a:pPr>
              <a:buFontTx/>
              <a:buChar char="-"/>
            </a:pPr>
            <a:r>
              <a:rPr lang="en-US" sz="2400" b="1" dirty="0"/>
              <a:t>Jul-Aug: </a:t>
            </a:r>
          </a:p>
          <a:p>
            <a:pPr lvl="1">
              <a:buFontTx/>
              <a:buChar char="-"/>
            </a:pPr>
            <a:r>
              <a:rPr lang="en-US" sz="2000" dirty="0"/>
              <a:t>Monitor/Receive final ECHA CCH Decision</a:t>
            </a:r>
          </a:p>
          <a:p>
            <a:pPr lvl="1">
              <a:buFontTx/>
              <a:buChar char="-"/>
            </a:pPr>
            <a:r>
              <a:rPr lang="en-US" sz="2000" dirty="0"/>
              <a:t>Quantify costs for CCH and invoice co-registrants (for </a:t>
            </a:r>
            <a:r>
              <a:rPr lang="en-US" sz="2000" dirty="0" err="1"/>
              <a:t>SEv</a:t>
            </a:r>
            <a:r>
              <a:rPr lang="en-US" sz="2000" dirty="0"/>
              <a:t> costs: wait for final </a:t>
            </a:r>
            <a:r>
              <a:rPr lang="en-US" sz="2000" dirty="0" err="1"/>
              <a:t>SEv</a:t>
            </a:r>
            <a:r>
              <a:rPr lang="en-US" sz="2000" dirty="0"/>
              <a:t>)</a:t>
            </a:r>
          </a:p>
          <a:p>
            <a:pPr>
              <a:buFontTx/>
              <a:buChar char="-"/>
            </a:pPr>
            <a:endParaRPr lang="en-US" sz="24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26</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3909471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(9/13)</a:t>
            </a:r>
          </a:p>
        </p:txBody>
      </p:sp>
      <p:sp>
        <p:nvSpPr>
          <p:cNvPr id="2" name="Content Placeholder 1">
            <a:extLst>
              <a:ext uri="{FF2B5EF4-FFF2-40B4-BE49-F238E27FC236}">
                <a16:creationId xmlns:a16="http://schemas.microsoft.com/office/drawing/2014/main" id="{B01F96AF-4A40-40DA-AFA7-91C82EBFBE7C}"/>
              </a:ext>
            </a:extLst>
          </p:cNvPr>
          <p:cNvSpPr>
            <a:spLocks noGrp="1"/>
          </p:cNvSpPr>
          <p:nvPr>
            <p:ph sz="half" idx="1"/>
          </p:nvPr>
        </p:nvSpPr>
        <p:spPr>
          <a:xfrm>
            <a:off x="457200" y="980728"/>
            <a:ext cx="8147248" cy="5145435"/>
          </a:xfrm>
        </p:spPr>
        <p:txBody>
          <a:bodyPr/>
          <a:lstStyle/>
          <a:p>
            <a:pPr marL="0" indent="0">
              <a:buNone/>
            </a:pPr>
            <a:r>
              <a:rPr lang="en-US" sz="1800" b="1" dirty="0">
                <a:solidFill>
                  <a:srgbClr val="0070C0"/>
                </a:solidFill>
              </a:rPr>
              <a:t>Response to CCH (1/2):</a:t>
            </a:r>
          </a:p>
          <a:p>
            <a:pPr marL="457200" indent="-457200">
              <a:buFont typeface="+mj-lt"/>
              <a:buAutoNum type="arabicPeriod"/>
            </a:pPr>
            <a:endParaRPr lang="en-US" sz="1800" dirty="0"/>
          </a:p>
          <a:p>
            <a:pPr marL="457200" indent="-457200">
              <a:buFont typeface="+mj-lt"/>
              <a:buAutoNum type="arabicPeriod"/>
            </a:pPr>
            <a:r>
              <a:rPr lang="en-US" sz="1800" b="1" dirty="0"/>
              <a:t>Parallel CCH and </a:t>
            </a:r>
            <a:r>
              <a:rPr lang="en-US" sz="1800" b="1" dirty="0" err="1"/>
              <a:t>SEv</a:t>
            </a:r>
            <a:r>
              <a:rPr lang="en-US" sz="1800" b="1" dirty="0"/>
              <a:t> processes: </a:t>
            </a:r>
            <a:r>
              <a:rPr lang="en-US" sz="1800" dirty="0"/>
              <a:t>call for integrated decision-making (within limits of legal obligations of each process), with CCH going first, and </a:t>
            </a:r>
            <a:r>
              <a:rPr lang="en-US" sz="1800" dirty="0" err="1"/>
              <a:t>SEv</a:t>
            </a:r>
            <a:r>
              <a:rPr lang="en-US" sz="1800" dirty="0"/>
              <a:t> after, and decision addressing common contents</a:t>
            </a:r>
          </a:p>
          <a:p>
            <a:pPr marL="457200" indent="-457200">
              <a:buFont typeface="+mj-lt"/>
              <a:buAutoNum type="arabicPeriod"/>
            </a:pPr>
            <a:endParaRPr lang="en-US" sz="1800" dirty="0"/>
          </a:p>
          <a:p>
            <a:pPr marL="457200" indent="-457200">
              <a:buFont typeface="+mj-lt"/>
              <a:buAutoNum type="arabicPeriod"/>
            </a:pPr>
            <a:r>
              <a:rPr lang="en-US" sz="1800" b="1" dirty="0"/>
              <a:t>Additional read-across document: </a:t>
            </a:r>
            <a:r>
              <a:rPr lang="en-US" sz="1800" dirty="0"/>
              <a:t>will be updated and included in next version of Dossiers so ECHA can formally consider the approach and justification</a:t>
            </a:r>
          </a:p>
          <a:p>
            <a:pPr marL="457200" indent="-457200">
              <a:buFont typeface="+mj-lt"/>
              <a:buAutoNum type="arabicPeriod"/>
            </a:pPr>
            <a:endParaRPr lang="en-US" sz="1800" dirty="0"/>
          </a:p>
          <a:p>
            <a:pPr marL="457200" indent="-457200">
              <a:buFont typeface="+mj-lt"/>
              <a:buAutoNum type="arabicPeriod"/>
            </a:pPr>
            <a:r>
              <a:rPr lang="en-US" sz="1800" b="1" dirty="0"/>
              <a:t>Commitment to minimization of animal testing: </a:t>
            </a:r>
            <a:r>
              <a:rPr lang="en-US" sz="1800" dirty="0"/>
              <a:t>engagement since COLLA &amp; MISA in reinforcing read-across evidence, covering 10 Sb substances, and not only those under Evaluation</a:t>
            </a:r>
          </a:p>
          <a:p>
            <a:pPr marL="457200" indent="-457200">
              <a:buFont typeface="+mj-lt"/>
              <a:buAutoNum type="arabicPeriod"/>
            </a:pPr>
            <a:endParaRPr lang="en-US" sz="1800" dirty="0"/>
          </a:p>
          <a:p>
            <a:pPr marL="457200" indent="-457200">
              <a:buFont typeface="+mj-lt"/>
              <a:buAutoNum type="arabicPeriod"/>
            </a:pPr>
            <a:r>
              <a:rPr lang="en-US" sz="1800" b="1" dirty="0">
                <a:solidFill>
                  <a:schemeClr val="tx1"/>
                </a:solidFill>
              </a:rPr>
              <a:t>Annex XI rules: </a:t>
            </a:r>
            <a:r>
              <a:rPr lang="en-US" sz="1800" dirty="0">
                <a:solidFill>
                  <a:schemeClr val="tx1"/>
                </a:solidFill>
              </a:rPr>
              <a:t>will be updated and included in next version of Dossiers reflecting ECHA’s comments on read-across and weight-of-evidence justification</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27</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694250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(10/13)</a:t>
            </a:r>
          </a:p>
        </p:txBody>
      </p:sp>
      <p:sp>
        <p:nvSpPr>
          <p:cNvPr id="2" name="Content Placeholder 1">
            <a:extLst>
              <a:ext uri="{FF2B5EF4-FFF2-40B4-BE49-F238E27FC236}">
                <a16:creationId xmlns:a16="http://schemas.microsoft.com/office/drawing/2014/main" id="{B01F96AF-4A40-40DA-AFA7-91C82EBFBE7C}"/>
              </a:ext>
            </a:extLst>
          </p:cNvPr>
          <p:cNvSpPr>
            <a:spLocks noGrp="1"/>
          </p:cNvSpPr>
          <p:nvPr>
            <p:ph sz="half" idx="1"/>
          </p:nvPr>
        </p:nvSpPr>
        <p:spPr>
          <a:xfrm>
            <a:off x="457200" y="1052736"/>
            <a:ext cx="8147248" cy="5073427"/>
          </a:xfrm>
        </p:spPr>
        <p:txBody>
          <a:bodyPr/>
          <a:lstStyle/>
          <a:p>
            <a:pPr marL="0" indent="0">
              <a:buNone/>
            </a:pPr>
            <a:r>
              <a:rPr lang="en-US" sz="1800" b="1" dirty="0">
                <a:solidFill>
                  <a:srgbClr val="0070C0"/>
                </a:solidFill>
              </a:rPr>
              <a:t>Response to CCH (2/2):</a:t>
            </a:r>
          </a:p>
          <a:p>
            <a:pPr marL="457200" indent="-457200">
              <a:buFont typeface="+mj-lt"/>
              <a:buAutoNum type="arabicPeriod"/>
            </a:pPr>
            <a:endParaRPr lang="en-US" sz="1800" dirty="0"/>
          </a:p>
          <a:p>
            <a:pPr marL="457200" indent="-457200">
              <a:buFont typeface="+mj-lt"/>
              <a:buAutoNum type="arabicPeriod" startAt="5"/>
            </a:pPr>
            <a:r>
              <a:rPr lang="en-US" sz="1800" b="1" dirty="0"/>
              <a:t>Requested genotoxicity/mutagenicity studies: </a:t>
            </a:r>
            <a:r>
              <a:rPr lang="en-US" sz="1800" dirty="0"/>
              <a:t>Read-across based adaptation will be revised and included in next Dossier update, and some </a:t>
            </a:r>
            <a:r>
              <a:rPr lang="en-US" sz="1800" dirty="0" err="1"/>
              <a:t>gentox</a:t>
            </a:r>
            <a:r>
              <a:rPr lang="en-US" sz="1800" dirty="0"/>
              <a:t> research is foreseen to further improve read-across</a:t>
            </a:r>
          </a:p>
          <a:p>
            <a:pPr marL="457200" indent="-457200">
              <a:buFont typeface="+mj-lt"/>
              <a:buAutoNum type="arabicPeriod" startAt="5"/>
            </a:pPr>
            <a:endParaRPr lang="en-US" sz="1800" dirty="0"/>
          </a:p>
          <a:p>
            <a:pPr marL="457200" indent="-457200">
              <a:buFont typeface="+mj-lt"/>
              <a:buAutoNum type="arabicPeriod" startAt="5"/>
            </a:pPr>
            <a:r>
              <a:rPr lang="en-US" sz="1800" b="1" dirty="0"/>
              <a:t>Requested reproductive toxicity studies: </a:t>
            </a:r>
            <a:r>
              <a:rPr lang="en-US" sz="1800" dirty="0"/>
              <a:t>Read-across based adaptation will be revised and included in next Dossier update, some </a:t>
            </a:r>
            <a:r>
              <a:rPr lang="en-US" sz="1800" dirty="0" err="1"/>
              <a:t>reprotox</a:t>
            </a:r>
            <a:r>
              <a:rPr lang="en-US" sz="1800" dirty="0"/>
              <a:t> research is foreseen to further improve read-across, but rabbit is not preferred species</a:t>
            </a:r>
          </a:p>
          <a:p>
            <a:pPr marL="457200" indent="-457200">
              <a:buFont typeface="+mj-lt"/>
              <a:buAutoNum type="arabicPeriod" startAt="5"/>
            </a:pPr>
            <a:endParaRPr lang="en-US" sz="1800" dirty="0"/>
          </a:p>
          <a:p>
            <a:pPr marL="457200" indent="-457200">
              <a:buFont typeface="+mj-lt"/>
              <a:buAutoNum type="arabicPeriod" startAt="5"/>
            </a:pPr>
            <a:r>
              <a:rPr lang="en-US" sz="1800" b="1" dirty="0"/>
              <a:t>Planned Dossier update: </a:t>
            </a:r>
            <a:r>
              <a:rPr lang="en-US" sz="1800" dirty="0"/>
              <a:t>as per </a:t>
            </a:r>
            <a:r>
              <a:rPr lang="en-US" sz="1800" dirty="0" err="1"/>
              <a:t>SEv</a:t>
            </a:r>
            <a:r>
              <a:rPr lang="en-US" sz="1800" dirty="0"/>
              <a:t> process, Dossier update within 60d of DD (by 20 Jun) containing information relevant for CCH process, call to consider next version of Dossier before finalizing CCH Decision</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28</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4458088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(11/13)</a:t>
            </a:r>
          </a:p>
        </p:txBody>
      </p:sp>
      <p:sp>
        <p:nvSpPr>
          <p:cNvPr id="2" name="Content Placeholder 1">
            <a:extLst>
              <a:ext uri="{FF2B5EF4-FFF2-40B4-BE49-F238E27FC236}">
                <a16:creationId xmlns:a16="http://schemas.microsoft.com/office/drawing/2014/main" id="{B01F96AF-4A40-40DA-AFA7-91C82EBFBE7C}"/>
              </a:ext>
            </a:extLst>
          </p:cNvPr>
          <p:cNvSpPr>
            <a:spLocks noGrp="1"/>
          </p:cNvSpPr>
          <p:nvPr>
            <p:ph sz="half" idx="1"/>
          </p:nvPr>
        </p:nvSpPr>
        <p:spPr>
          <a:xfrm>
            <a:off x="457200" y="980728"/>
            <a:ext cx="8147248" cy="5145435"/>
          </a:xfrm>
        </p:spPr>
        <p:txBody>
          <a:bodyPr/>
          <a:lstStyle/>
          <a:p>
            <a:pPr marL="0" indent="0">
              <a:buNone/>
            </a:pPr>
            <a:r>
              <a:rPr lang="en-US" sz="1700" b="1" dirty="0">
                <a:solidFill>
                  <a:srgbClr val="0070C0"/>
                </a:solidFill>
              </a:rPr>
              <a:t>Response to </a:t>
            </a:r>
            <a:r>
              <a:rPr lang="en-US" sz="1700" b="1" dirty="0" err="1">
                <a:solidFill>
                  <a:srgbClr val="0070C0"/>
                </a:solidFill>
              </a:rPr>
              <a:t>SEv</a:t>
            </a:r>
            <a:r>
              <a:rPr lang="en-US" sz="1700" b="1" dirty="0">
                <a:solidFill>
                  <a:srgbClr val="0070C0"/>
                </a:solidFill>
              </a:rPr>
              <a:t> (1/2):</a:t>
            </a:r>
          </a:p>
          <a:p>
            <a:pPr marL="457200" indent="-457200">
              <a:buFont typeface="+mj-lt"/>
              <a:buAutoNum type="arabicPeriod"/>
            </a:pPr>
            <a:endParaRPr lang="en-US" sz="1700" dirty="0"/>
          </a:p>
          <a:p>
            <a:pPr marL="457200" indent="-457200">
              <a:buFont typeface="+mj-lt"/>
              <a:buAutoNum type="arabicPeriod"/>
            </a:pPr>
            <a:r>
              <a:rPr lang="en-US" sz="1700" b="1" dirty="0"/>
              <a:t>Parallel CCH and </a:t>
            </a:r>
            <a:r>
              <a:rPr lang="en-US" sz="1700" b="1" dirty="0" err="1"/>
              <a:t>SEv</a:t>
            </a:r>
            <a:r>
              <a:rPr lang="en-US" sz="1700" b="1" dirty="0"/>
              <a:t> processes: </a:t>
            </a:r>
            <a:r>
              <a:rPr lang="en-US" sz="1700" dirty="0"/>
              <a:t>call for integrated decision-making (within limits of legal obligations of each process), with CCH going first, and </a:t>
            </a:r>
            <a:r>
              <a:rPr lang="en-US" sz="1700" dirty="0" err="1"/>
              <a:t>SEv</a:t>
            </a:r>
            <a:r>
              <a:rPr lang="en-US" sz="1700" dirty="0"/>
              <a:t> after, and decision addressing common contents</a:t>
            </a:r>
          </a:p>
          <a:p>
            <a:pPr marL="457200" indent="-457200">
              <a:buFont typeface="+mj-lt"/>
              <a:buAutoNum type="arabicPeriod"/>
            </a:pPr>
            <a:endParaRPr lang="en-US" sz="1700" dirty="0"/>
          </a:p>
          <a:p>
            <a:pPr marL="457200" indent="-457200">
              <a:buFont typeface="+mj-lt"/>
              <a:buAutoNum type="arabicPeriod"/>
            </a:pPr>
            <a:r>
              <a:rPr lang="en-US" sz="1700" b="1" dirty="0"/>
              <a:t>Additional read-across document: </a:t>
            </a:r>
            <a:r>
              <a:rPr lang="en-US" sz="1700" dirty="0"/>
              <a:t>will be updated and included in next version of Dossiers so ECHA can formally consider the approach and justification</a:t>
            </a:r>
          </a:p>
          <a:p>
            <a:pPr marL="457200" indent="-457200">
              <a:buFont typeface="+mj-lt"/>
              <a:buAutoNum type="arabicPeriod"/>
            </a:pPr>
            <a:endParaRPr lang="en-US" sz="1700" dirty="0"/>
          </a:p>
          <a:p>
            <a:pPr marL="457200" indent="-457200">
              <a:buFont typeface="+mj-lt"/>
              <a:buAutoNum type="arabicPeriod"/>
            </a:pPr>
            <a:r>
              <a:rPr lang="en-US" sz="1700" b="1" dirty="0"/>
              <a:t>Commitment to minimization of animal testing: </a:t>
            </a:r>
            <a:r>
              <a:rPr lang="en-US" sz="1700" dirty="0"/>
              <a:t>engagement since COLLA &amp; MISA in reinforcing read-across evidence, covering 10 Sb substances, and not only those under Evaluation</a:t>
            </a:r>
          </a:p>
          <a:p>
            <a:pPr marL="457200" indent="-457200">
              <a:buFont typeface="+mj-lt"/>
              <a:buAutoNum type="arabicPeriod"/>
            </a:pPr>
            <a:endParaRPr lang="en-US" sz="1700" dirty="0"/>
          </a:p>
          <a:p>
            <a:pPr marL="457200" indent="-457200">
              <a:buFont typeface="+mj-lt"/>
              <a:buAutoNum type="arabicPeriod"/>
            </a:pPr>
            <a:r>
              <a:rPr lang="en-US" sz="1700" b="1" dirty="0">
                <a:solidFill>
                  <a:schemeClr val="tx1"/>
                </a:solidFill>
              </a:rPr>
              <a:t>“Significant exposure” claim: </a:t>
            </a:r>
            <a:r>
              <a:rPr lang="en-US" sz="1700" dirty="0">
                <a:solidFill>
                  <a:schemeClr val="tx1"/>
                </a:solidFill>
              </a:rPr>
              <a:t>not demonstrated, especially for consumers, workplace monitoring program on-going, one technical annex per substance asking to look at data in Registration Dossiers again or request clarification on exposure in CCH first</a:t>
            </a:r>
          </a:p>
        </p:txBody>
      </p:sp>
      <p:sp>
        <p:nvSpPr>
          <p:cNvPr id="7" name="Slide Number Placeholder 6"/>
          <p:cNvSpPr>
            <a:spLocks noGrp="1"/>
          </p:cNvSpPr>
          <p:nvPr>
            <p:ph type="sldNum" sz="quarter" idx="12"/>
          </p:nvPr>
        </p:nvSpPr>
        <p:spPr/>
        <p:txBody>
          <a:bodyPr/>
          <a:lstStyle/>
          <a:p>
            <a:fld id="{EF70D123-9DC6-4163-8D18-78791503709C}" type="slidenum">
              <a:rPr lang="en-US" smtClean="0"/>
              <a:pPr/>
              <a:t>29</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706032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F8C2C0-C58E-42EA-8F2C-C74DB0E2F429}"/>
              </a:ext>
            </a:extLst>
          </p:cNvPr>
          <p:cNvSpPr>
            <a:spLocks noGrp="1"/>
          </p:cNvSpPr>
          <p:nvPr>
            <p:ph type="title"/>
          </p:nvPr>
        </p:nvSpPr>
        <p:spPr>
          <a:xfrm>
            <a:off x="457200" y="2857500"/>
            <a:ext cx="8229600" cy="1143000"/>
          </a:xfrm>
        </p:spPr>
        <p:txBody>
          <a:bodyPr>
            <a:normAutofit/>
          </a:bodyPr>
          <a:lstStyle/>
          <a:p>
            <a:r>
              <a:rPr lang="en-US" sz="4000" b="1" dirty="0">
                <a:solidFill>
                  <a:srgbClr val="0070C0"/>
                </a:solidFill>
              </a:rPr>
              <a:t>1. Welcome and introduction</a:t>
            </a:r>
          </a:p>
        </p:txBody>
      </p:sp>
      <p:sp>
        <p:nvSpPr>
          <p:cNvPr id="4" name="Slide Number Placeholder 3">
            <a:extLst>
              <a:ext uri="{FF2B5EF4-FFF2-40B4-BE49-F238E27FC236}">
                <a16:creationId xmlns:a16="http://schemas.microsoft.com/office/drawing/2014/main" id="{6A7FDD3D-F6C4-4FCF-983F-A796667DE04D}"/>
              </a:ext>
            </a:extLst>
          </p:cNvPr>
          <p:cNvSpPr>
            <a:spLocks noGrp="1"/>
          </p:cNvSpPr>
          <p:nvPr>
            <p:ph type="sldNum" sz="quarter" idx="12"/>
          </p:nvPr>
        </p:nvSpPr>
        <p:spPr/>
        <p:txBody>
          <a:bodyPr/>
          <a:lstStyle/>
          <a:p>
            <a:fld id="{EF70D123-9DC6-4163-8D18-78791503709C}" type="slidenum">
              <a:rPr lang="en-US" smtClean="0"/>
              <a:pPr/>
              <a:t>3</a:t>
            </a:fld>
            <a:endParaRPr lang="en-US"/>
          </a:p>
        </p:txBody>
      </p:sp>
      <p:sp>
        <p:nvSpPr>
          <p:cNvPr id="5" name="Footer Placeholder 4">
            <a:extLst>
              <a:ext uri="{FF2B5EF4-FFF2-40B4-BE49-F238E27FC236}">
                <a16:creationId xmlns:a16="http://schemas.microsoft.com/office/drawing/2014/main" id="{67E270AE-6CE6-400E-8D41-95651157DD30}"/>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263378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(12/13)</a:t>
            </a:r>
          </a:p>
        </p:txBody>
      </p:sp>
      <p:sp>
        <p:nvSpPr>
          <p:cNvPr id="2" name="Content Placeholder 1">
            <a:extLst>
              <a:ext uri="{FF2B5EF4-FFF2-40B4-BE49-F238E27FC236}">
                <a16:creationId xmlns:a16="http://schemas.microsoft.com/office/drawing/2014/main" id="{B01F96AF-4A40-40DA-AFA7-91C82EBFBE7C}"/>
              </a:ext>
            </a:extLst>
          </p:cNvPr>
          <p:cNvSpPr>
            <a:spLocks noGrp="1"/>
          </p:cNvSpPr>
          <p:nvPr>
            <p:ph sz="half" idx="1"/>
          </p:nvPr>
        </p:nvSpPr>
        <p:spPr>
          <a:xfrm>
            <a:off x="457200" y="1052736"/>
            <a:ext cx="8147248" cy="5073427"/>
          </a:xfrm>
        </p:spPr>
        <p:txBody>
          <a:bodyPr/>
          <a:lstStyle/>
          <a:p>
            <a:pPr marL="0" indent="0">
              <a:buNone/>
            </a:pPr>
            <a:r>
              <a:rPr lang="en-US" sz="1700" b="1" dirty="0">
                <a:solidFill>
                  <a:srgbClr val="0070C0"/>
                </a:solidFill>
              </a:rPr>
              <a:t>Response to </a:t>
            </a:r>
            <a:r>
              <a:rPr lang="en-US" sz="1700" b="1" dirty="0" err="1">
                <a:solidFill>
                  <a:srgbClr val="0070C0"/>
                </a:solidFill>
              </a:rPr>
              <a:t>SEv</a:t>
            </a:r>
            <a:r>
              <a:rPr lang="en-US" sz="1700" b="1" dirty="0">
                <a:solidFill>
                  <a:srgbClr val="0070C0"/>
                </a:solidFill>
              </a:rPr>
              <a:t> (2/2):</a:t>
            </a:r>
          </a:p>
          <a:p>
            <a:pPr marL="457200" indent="-457200">
              <a:buFont typeface="+mj-lt"/>
              <a:buAutoNum type="arabicPeriod"/>
            </a:pPr>
            <a:endParaRPr lang="en-US" sz="1700" dirty="0"/>
          </a:p>
          <a:p>
            <a:pPr marL="457200" indent="-457200">
              <a:buFont typeface="+mj-lt"/>
              <a:buAutoNum type="arabicPeriod" startAt="5"/>
            </a:pPr>
            <a:r>
              <a:rPr lang="en-US" sz="1700" b="1" dirty="0">
                <a:solidFill>
                  <a:schemeClr val="tx1"/>
                </a:solidFill>
              </a:rPr>
              <a:t>Sb glycolate: </a:t>
            </a:r>
            <a:r>
              <a:rPr lang="en-US" sz="1700" dirty="0">
                <a:solidFill>
                  <a:schemeClr val="tx1"/>
                </a:solidFill>
              </a:rPr>
              <a:t>Limited volumes, no exposure, no release, added following COLLA (so not really meeting criteria for </a:t>
            </a:r>
            <a:r>
              <a:rPr lang="en-US" sz="1700" dirty="0" err="1">
                <a:solidFill>
                  <a:schemeClr val="tx1"/>
                </a:solidFill>
              </a:rPr>
              <a:t>SEv</a:t>
            </a:r>
            <a:r>
              <a:rPr lang="en-US" sz="1700" dirty="0">
                <a:solidFill>
                  <a:schemeClr val="tx1"/>
                </a:solidFill>
              </a:rPr>
              <a:t>), no justification for any testing</a:t>
            </a:r>
          </a:p>
          <a:p>
            <a:pPr marL="457200" indent="-457200">
              <a:buFont typeface="+mj-lt"/>
              <a:buAutoNum type="arabicPeriod" startAt="5"/>
            </a:pPr>
            <a:endParaRPr lang="en-US" sz="1700" b="1" dirty="0"/>
          </a:p>
          <a:p>
            <a:pPr marL="457200" indent="-457200">
              <a:buFont typeface="+mj-lt"/>
              <a:buAutoNum type="arabicPeriod" startAt="5"/>
            </a:pPr>
            <a:r>
              <a:rPr lang="en-US" sz="1700" b="1" dirty="0"/>
              <a:t>Requested genotoxicity and lung carcinogenicity </a:t>
            </a:r>
            <a:r>
              <a:rPr lang="en-US" sz="1700" b="1" dirty="0" err="1"/>
              <a:t>MoA</a:t>
            </a:r>
            <a:r>
              <a:rPr lang="en-US" sz="1700" b="1" dirty="0"/>
              <a:t>: </a:t>
            </a:r>
            <a:r>
              <a:rPr lang="en-US" sz="1700" dirty="0"/>
              <a:t>Read-across based adaptation will be revised and included in next Dossier update, and tiered CCH and then </a:t>
            </a:r>
            <a:r>
              <a:rPr lang="en-US" sz="1700" dirty="0" err="1"/>
              <a:t>SEv</a:t>
            </a:r>
            <a:r>
              <a:rPr lang="en-US" sz="1700" dirty="0"/>
              <a:t> </a:t>
            </a:r>
            <a:r>
              <a:rPr lang="en-US" sz="1700" dirty="0" err="1"/>
              <a:t>gentox</a:t>
            </a:r>
            <a:r>
              <a:rPr lang="en-US" sz="1700" dirty="0"/>
              <a:t> research planned to clarify </a:t>
            </a:r>
            <a:r>
              <a:rPr lang="en-US" sz="1700" dirty="0" err="1"/>
              <a:t>MoA</a:t>
            </a:r>
            <a:r>
              <a:rPr lang="en-US" sz="1700" dirty="0"/>
              <a:t>, classification and read-across</a:t>
            </a:r>
          </a:p>
          <a:p>
            <a:pPr marL="457200" indent="-457200">
              <a:buFont typeface="+mj-lt"/>
              <a:buAutoNum type="arabicPeriod" startAt="5"/>
            </a:pPr>
            <a:endParaRPr lang="en-US" sz="1700" dirty="0"/>
          </a:p>
          <a:p>
            <a:pPr marL="457200" indent="-457200">
              <a:buFont typeface="+mj-lt"/>
              <a:buAutoNum type="arabicPeriod" startAt="5"/>
            </a:pPr>
            <a:r>
              <a:rPr lang="en-US" sz="1700" b="1" dirty="0"/>
              <a:t>Requested reproductive/systemic toxicity studies: </a:t>
            </a:r>
            <a:r>
              <a:rPr lang="en-US" sz="1700" dirty="0"/>
              <a:t>Read-across based adaptation will be revised and included in next Dossier update, tiered CCH </a:t>
            </a:r>
            <a:r>
              <a:rPr lang="en-US" sz="1700" dirty="0" err="1"/>
              <a:t>reprotox</a:t>
            </a:r>
            <a:r>
              <a:rPr lang="en-US" sz="1700" dirty="0"/>
              <a:t>/systemic toxicology research planned first, to further improve read-across, and clarify systemic toxicities and need for any further </a:t>
            </a:r>
            <a:r>
              <a:rPr lang="en-US" sz="1700" dirty="0" err="1"/>
              <a:t>SEv</a:t>
            </a:r>
            <a:r>
              <a:rPr lang="en-US" sz="1700" dirty="0"/>
              <a:t> testing</a:t>
            </a:r>
          </a:p>
          <a:p>
            <a:pPr marL="457200" indent="-457200">
              <a:buFont typeface="+mj-lt"/>
              <a:buAutoNum type="arabicPeriod" startAt="5"/>
            </a:pPr>
            <a:endParaRPr lang="en-US" sz="1700" dirty="0"/>
          </a:p>
          <a:p>
            <a:pPr marL="457200" indent="-457200">
              <a:buFont typeface="+mj-lt"/>
              <a:buAutoNum type="arabicPeriod" startAt="5"/>
            </a:pPr>
            <a:r>
              <a:rPr lang="en-US" sz="1700" b="1" dirty="0"/>
              <a:t>Planned Dossier update: </a:t>
            </a:r>
            <a:r>
              <a:rPr lang="en-US" sz="1700" dirty="0"/>
              <a:t>as per </a:t>
            </a:r>
            <a:r>
              <a:rPr lang="en-US" sz="1700" dirty="0" err="1"/>
              <a:t>SEv</a:t>
            </a:r>
            <a:r>
              <a:rPr lang="en-US" sz="1700" dirty="0"/>
              <a:t> process, Dossier update within 60d of DD (request extension until 31 Aug 2019)</a:t>
            </a:r>
          </a:p>
        </p:txBody>
      </p:sp>
      <p:sp>
        <p:nvSpPr>
          <p:cNvPr id="7" name="Slide Number Placeholder 6"/>
          <p:cNvSpPr>
            <a:spLocks noGrp="1"/>
          </p:cNvSpPr>
          <p:nvPr>
            <p:ph type="sldNum" sz="quarter" idx="12"/>
          </p:nvPr>
        </p:nvSpPr>
        <p:spPr/>
        <p:txBody>
          <a:bodyPr/>
          <a:lstStyle/>
          <a:p>
            <a:fld id="{EF70D123-9DC6-4163-8D18-78791503709C}" type="slidenum">
              <a:rPr lang="en-US" smtClean="0"/>
              <a:pPr/>
              <a:t>30</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3281404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llout: Line 5">
            <a:extLst>
              <a:ext uri="{FF2B5EF4-FFF2-40B4-BE49-F238E27FC236}">
                <a16:creationId xmlns:a16="http://schemas.microsoft.com/office/drawing/2014/main" id="{58187A03-A4EB-46F5-81F8-9CF54A1EFD65}"/>
              </a:ext>
            </a:extLst>
          </p:cNvPr>
          <p:cNvSpPr/>
          <p:nvPr/>
        </p:nvSpPr>
        <p:spPr>
          <a:xfrm>
            <a:off x="3660786" y="4346395"/>
            <a:ext cx="667613" cy="270164"/>
          </a:xfrm>
          <a:prstGeom prst="borderCallout1">
            <a:avLst>
              <a:gd name="adj1" fmla="val 12692"/>
              <a:gd name="adj2" fmla="val 48415"/>
              <a:gd name="adj3" fmla="val -338420"/>
              <a:gd name="adj4" fmla="val 48045"/>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REACH Dossiers updates</a:t>
            </a:r>
          </a:p>
        </p:txBody>
      </p:sp>
      <p:sp>
        <p:nvSpPr>
          <p:cNvPr id="7" name="Callout: Line 6">
            <a:extLst>
              <a:ext uri="{FF2B5EF4-FFF2-40B4-BE49-F238E27FC236}">
                <a16:creationId xmlns:a16="http://schemas.microsoft.com/office/drawing/2014/main" id="{DEB642F5-DCE3-4ADD-AE3E-91E8FC1F68C0}"/>
              </a:ext>
            </a:extLst>
          </p:cNvPr>
          <p:cNvSpPr/>
          <p:nvPr/>
        </p:nvSpPr>
        <p:spPr>
          <a:xfrm>
            <a:off x="3267977" y="3471217"/>
            <a:ext cx="837229" cy="270164"/>
          </a:xfrm>
          <a:prstGeom prst="borderCallout1">
            <a:avLst>
              <a:gd name="adj1" fmla="val -7956"/>
              <a:gd name="adj2" fmla="val 51885"/>
              <a:gd name="adj3" fmla="val -368317"/>
              <a:gd name="adj4" fmla="val 51183"/>
            </a:avLst>
          </a:prstGeom>
          <a:solidFill>
            <a:srgbClr val="92D050"/>
          </a:solidFill>
          <a:ln w="19050">
            <a:solidFill>
              <a:schemeClr val="accent1"/>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a:solidFill>
                  <a:prstClr val="white"/>
                </a:solidFill>
                <a:latin typeface="Calibri" panose="020F0502020204030204"/>
              </a:rPr>
              <a:t>ECHA notifies the registrants of the </a:t>
            </a:r>
            <a:r>
              <a:rPr lang="en-US" sz="591" dirty="0" err="1">
                <a:solidFill>
                  <a:prstClr val="white"/>
                </a:solidFill>
                <a:latin typeface="Calibri" panose="020F0502020204030204"/>
              </a:rPr>
              <a:t>PfA</a:t>
            </a:r>
            <a:endParaRPr lang="en-US" sz="591" dirty="0">
              <a:solidFill>
                <a:prstClr val="white"/>
              </a:solidFill>
              <a:latin typeface="Calibri" panose="020F0502020204030204"/>
            </a:endParaRPr>
          </a:p>
        </p:txBody>
      </p:sp>
      <p:sp>
        <p:nvSpPr>
          <p:cNvPr id="8" name="Callout: Line 7">
            <a:extLst>
              <a:ext uri="{FF2B5EF4-FFF2-40B4-BE49-F238E27FC236}">
                <a16:creationId xmlns:a16="http://schemas.microsoft.com/office/drawing/2014/main" id="{3B8C286F-7531-49D8-A9E7-3F7B57F2BF4D}"/>
              </a:ext>
            </a:extLst>
          </p:cNvPr>
          <p:cNvSpPr/>
          <p:nvPr/>
        </p:nvSpPr>
        <p:spPr>
          <a:xfrm>
            <a:off x="4654244" y="4775390"/>
            <a:ext cx="592275" cy="441852"/>
          </a:xfrm>
          <a:prstGeom prst="borderCallout1">
            <a:avLst>
              <a:gd name="adj1" fmla="val 2355"/>
              <a:gd name="adj2" fmla="val 52032"/>
              <a:gd name="adj3" fmla="val -504139"/>
              <a:gd name="adj4" fmla="val 48805"/>
            </a:avLst>
          </a:prstGeom>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a:solidFill>
                  <a:prstClr val="white"/>
                </a:solidFill>
                <a:latin typeface="Calibri" panose="020F0502020204030204"/>
              </a:rPr>
              <a:t>Formal</a:t>
            </a:r>
            <a:r>
              <a:rPr lang="en-US" sz="675" dirty="0">
                <a:solidFill>
                  <a:prstClr val="white"/>
                </a:solidFill>
                <a:latin typeface="Calibri" panose="020F0502020204030204"/>
              </a:rPr>
              <a:t> Final </a:t>
            </a:r>
            <a:r>
              <a:rPr lang="en-US" sz="675" dirty="0" err="1">
                <a:solidFill>
                  <a:prstClr val="white"/>
                </a:solidFill>
                <a:latin typeface="Calibri" panose="020F0502020204030204"/>
              </a:rPr>
              <a:t>SEv</a:t>
            </a:r>
            <a:r>
              <a:rPr lang="en-US" sz="675" dirty="0">
                <a:solidFill>
                  <a:prstClr val="white"/>
                </a:solidFill>
                <a:latin typeface="Calibri" panose="020F0502020204030204"/>
              </a:rPr>
              <a:t> decision submitted to ECHA</a:t>
            </a:r>
          </a:p>
        </p:txBody>
      </p:sp>
      <p:sp>
        <p:nvSpPr>
          <p:cNvPr id="9" name="Callout: Line 8">
            <a:extLst>
              <a:ext uri="{FF2B5EF4-FFF2-40B4-BE49-F238E27FC236}">
                <a16:creationId xmlns:a16="http://schemas.microsoft.com/office/drawing/2014/main" id="{2EBC611E-E06E-4805-831C-0DC5A1477530}"/>
              </a:ext>
            </a:extLst>
          </p:cNvPr>
          <p:cNvSpPr/>
          <p:nvPr/>
        </p:nvSpPr>
        <p:spPr>
          <a:xfrm>
            <a:off x="4564427" y="3599630"/>
            <a:ext cx="592275" cy="234345"/>
          </a:xfrm>
          <a:prstGeom prst="borderCallout1">
            <a:avLst>
              <a:gd name="adj1" fmla="val 10156"/>
              <a:gd name="adj2" fmla="val 42262"/>
              <a:gd name="adj3" fmla="val -451779"/>
              <a:gd name="adj4" fmla="val 41717"/>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514350"/>
            <a:r>
              <a:rPr lang="en-US" sz="591" dirty="0">
                <a:solidFill>
                  <a:prstClr val="white"/>
                </a:solidFill>
                <a:latin typeface="Calibri" panose="020F0502020204030204"/>
              </a:rPr>
              <a:t>Informal Final </a:t>
            </a:r>
            <a:r>
              <a:rPr lang="en-US" sz="591" dirty="0" err="1">
                <a:solidFill>
                  <a:prstClr val="white"/>
                </a:solidFill>
                <a:latin typeface="Calibri" panose="020F0502020204030204"/>
              </a:rPr>
              <a:t>SEv</a:t>
            </a:r>
            <a:r>
              <a:rPr lang="en-US" sz="591" dirty="0">
                <a:solidFill>
                  <a:prstClr val="white"/>
                </a:solidFill>
                <a:latin typeface="Calibri" panose="020F0502020204030204"/>
              </a:rPr>
              <a:t> decision</a:t>
            </a:r>
          </a:p>
        </p:txBody>
      </p:sp>
      <p:sp>
        <p:nvSpPr>
          <p:cNvPr id="10" name="Callout: Line 9">
            <a:extLst>
              <a:ext uri="{FF2B5EF4-FFF2-40B4-BE49-F238E27FC236}">
                <a16:creationId xmlns:a16="http://schemas.microsoft.com/office/drawing/2014/main" id="{020DE8E8-27B4-413F-9CF6-47A2D70B2034}"/>
              </a:ext>
            </a:extLst>
          </p:cNvPr>
          <p:cNvSpPr/>
          <p:nvPr/>
        </p:nvSpPr>
        <p:spPr>
          <a:xfrm>
            <a:off x="2122807" y="4750061"/>
            <a:ext cx="592275" cy="452404"/>
          </a:xfrm>
          <a:prstGeom prst="borderCallout1">
            <a:avLst>
              <a:gd name="adj1" fmla="val 15998"/>
              <a:gd name="adj2" fmla="val 42262"/>
              <a:gd name="adj3" fmla="val -490019"/>
              <a:gd name="adj4" fmla="val 43619"/>
            </a:avLst>
          </a:prstGeom>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a:solidFill>
                  <a:prstClr val="white"/>
                </a:solidFill>
                <a:latin typeface="Calibri" panose="020F0502020204030204"/>
              </a:rPr>
              <a:t>Formal Draft </a:t>
            </a:r>
            <a:r>
              <a:rPr lang="en-US" sz="591" dirty="0" err="1">
                <a:solidFill>
                  <a:prstClr val="white"/>
                </a:solidFill>
                <a:latin typeface="Calibri" panose="020F0502020204030204"/>
              </a:rPr>
              <a:t>SEv</a:t>
            </a:r>
            <a:r>
              <a:rPr lang="en-US" sz="591" dirty="0">
                <a:solidFill>
                  <a:prstClr val="white"/>
                </a:solidFill>
                <a:latin typeface="Calibri" panose="020F0502020204030204"/>
              </a:rPr>
              <a:t> decision sent to Registrants</a:t>
            </a:r>
          </a:p>
          <a:p>
            <a:pPr algn="ctr" defTabSz="514350"/>
            <a:r>
              <a:rPr lang="en-US" sz="591" dirty="0">
                <a:solidFill>
                  <a:prstClr val="white"/>
                </a:solidFill>
                <a:latin typeface="Calibri" panose="020F0502020204030204"/>
              </a:rPr>
              <a:t>by ECHA</a:t>
            </a:r>
          </a:p>
        </p:txBody>
      </p:sp>
      <p:graphicFrame>
        <p:nvGraphicFramePr>
          <p:cNvPr id="11" name="Table 10">
            <a:extLst>
              <a:ext uri="{FF2B5EF4-FFF2-40B4-BE49-F238E27FC236}">
                <a16:creationId xmlns:a16="http://schemas.microsoft.com/office/drawing/2014/main" id="{25C9FDC8-4A6C-4F8B-89C4-2E0CD748F97E}"/>
              </a:ext>
            </a:extLst>
          </p:cNvPr>
          <p:cNvGraphicFramePr>
            <a:graphicFrameLocks noGrp="1"/>
          </p:cNvGraphicFramePr>
          <p:nvPr>
            <p:extLst/>
          </p:nvPr>
        </p:nvGraphicFramePr>
        <p:xfrm>
          <a:off x="410533" y="1916920"/>
          <a:ext cx="5712534" cy="625794"/>
        </p:xfrm>
        <a:graphic>
          <a:graphicData uri="http://schemas.openxmlformats.org/drawingml/2006/table">
            <a:tbl>
              <a:tblPr firstRow="1" bandRow="1">
                <a:tableStyleId>{5C22544A-7EE6-4342-B048-85BDC9FD1C3A}</a:tableStyleId>
              </a:tblPr>
              <a:tblGrid>
                <a:gridCol w="128270">
                  <a:extLst>
                    <a:ext uri="{9D8B030D-6E8A-4147-A177-3AD203B41FA5}">
                      <a16:colId xmlns:a16="http://schemas.microsoft.com/office/drawing/2014/main" val="810149813"/>
                    </a:ext>
                  </a:extLst>
                </a:gridCol>
                <a:gridCol w="128270">
                  <a:extLst>
                    <a:ext uri="{9D8B030D-6E8A-4147-A177-3AD203B41FA5}">
                      <a16:colId xmlns:a16="http://schemas.microsoft.com/office/drawing/2014/main" val="2268748375"/>
                    </a:ext>
                  </a:extLst>
                </a:gridCol>
                <a:gridCol w="209846">
                  <a:extLst>
                    <a:ext uri="{9D8B030D-6E8A-4147-A177-3AD203B41FA5}">
                      <a16:colId xmlns:a16="http://schemas.microsoft.com/office/drawing/2014/main" val="2767467813"/>
                    </a:ext>
                  </a:extLst>
                </a:gridCol>
                <a:gridCol w="209846">
                  <a:extLst>
                    <a:ext uri="{9D8B030D-6E8A-4147-A177-3AD203B41FA5}">
                      <a16:colId xmlns:a16="http://schemas.microsoft.com/office/drawing/2014/main" val="3139945743"/>
                    </a:ext>
                  </a:extLst>
                </a:gridCol>
                <a:gridCol w="209846">
                  <a:extLst>
                    <a:ext uri="{9D8B030D-6E8A-4147-A177-3AD203B41FA5}">
                      <a16:colId xmlns:a16="http://schemas.microsoft.com/office/drawing/2014/main" val="1926335090"/>
                    </a:ext>
                  </a:extLst>
                </a:gridCol>
                <a:gridCol w="230829">
                  <a:extLst>
                    <a:ext uri="{9D8B030D-6E8A-4147-A177-3AD203B41FA5}">
                      <a16:colId xmlns:a16="http://schemas.microsoft.com/office/drawing/2014/main" val="1492652587"/>
                    </a:ext>
                  </a:extLst>
                </a:gridCol>
                <a:gridCol w="188861">
                  <a:extLst>
                    <a:ext uri="{9D8B030D-6E8A-4147-A177-3AD203B41FA5}">
                      <a16:colId xmlns:a16="http://schemas.microsoft.com/office/drawing/2014/main" val="2237247639"/>
                    </a:ext>
                  </a:extLst>
                </a:gridCol>
                <a:gridCol w="209846">
                  <a:extLst>
                    <a:ext uri="{9D8B030D-6E8A-4147-A177-3AD203B41FA5}">
                      <a16:colId xmlns:a16="http://schemas.microsoft.com/office/drawing/2014/main" val="2273193333"/>
                    </a:ext>
                  </a:extLst>
                </a:gridCol>
                <a:gridCol w="209846">
                  <a:extLst>
                    <a:ext uri="{9D8B030D-6E8A-4147-A177-3AD203B41FA5}">
                      <a16:colId xmlns:a16="http://schemas.microsoft.com/office/drawing/2014/main" val="620888891"/>
                    </a:ext>
                  </a:extLst>
                </a:gridCol>
                <a:gridCol w="209846">
                  <a:extLst>
                    <a:ext uri="{9D8B030D-6E8A-4147-A177-3AD203B41FA5}">
                      <a16:colId xmlns:a16="http://schemas.microsoft.com/office/drawing/2014/main" val="2780680926"/>
                    </a:ext>
                  </a:extLst>
                </a:gridCol>
                <a:gridCol w="209846">
                  <a:extLst>
                    <a:ext uri="{9D8B030D-6E8A-4147-A177-3AD203B41FA5}">
                      <a16:colId xmlns:a16="http://schemas.microsoft.com/office/drawing/2014/main" val="147823679"/>
                    </a:ext>
                  </a:extLst>
                </a:gridCol>
                <a:gridCol w="209846">
                  <a:extLst>
                    <a:ext uri="{9D8B030D-6E8A-4147-A177-3AD203B41FA5}">
                      <a16:colId xmlns:a16="http://schemas.microsoft.com/office/drawing/2014/main" val="1180846858"/>
                    </a:ext>
                  </a:extLst>
                </a:gridCol>
                <a:gridCol w="209846">
                  <a:extLst>
                    <a:ext uri="{9D8B030D-6E8A-4147-A177-3AD203B41FA5}">
                      <a16:colId xmlns:a16="http://schemas.microsoft.com/office/drawing/2014/main" val="1423668980"/>
                    </a:ext>
                  </a:extLst>
                </a:gridCol>
                <a:gridCol w="209846">
                  <a:extLst>
                    <a:ext uri="{9D8B030D-6E8A-4147-A177-3AD203B41FA5}">
                      <a16:colId xmlns:a16="http://schemas.microsoft.com/office/drawing/2014/main" val="3291228389"/>
                    </a:ext>
                  </a:extLst>
                </a:gridCol>
                <a:gridCol w="209846">
                  <a:extLst>
                    <a:ext uri="{9D8B030D-6E8A-4147-A177-3AD203B41FA5}">
                      <a16:colId xmlns:a16="http://schemas.microsoft.com/office/drawing/2014/main" val="1208832683"/>
                    </a:ext>
                  </a:extLst>
                </a:gridCol>
                <a:gridCol w="209846">
                  <a:extLst>
                    <a:ext uri="{9D8B030D-6E8A-4147-A177-3AD203B41FA5}">
                      <a16:colId xmlns:a16="http://schemas.microsoft.com/office/drawing/2014/main" val="1730495622"/>
                    </a:ext>
                  </a:extLst>
                </a:gridCol>
                <a:gridCol w="209846">
                  <a:extLst>
                    <a:ext uri="{9D8B030D-6E8A-4147-A177-3AD203B41FA5}">
                      <a16:colId xmlns:a16="http://schemas.microsoft.com/office/drawing/2014/main" val="1928929804"/>
                    </a:ext>
                  </a:extLst>
                </a:gridCol>
                <a:gridCol w="209846">
                  <a:extLst>
                    <a:ext uri="{9D8B030D-6E8A-4147-A177-3AD203B41FA5}">
                      <a16:colId xmlns:a16="http://schemas.microsoft.com/office/drawing/2014/main" val="2832545391"/>
                    </a:ext>
                  </a:extLst>
                </a:gridCol>
                <a:gridCol w="209846">
                  <a:extLst>
                    <a:ext uri="{9D8B030D-6E8A-4147-A177-3AD203B41FA5}">
                      <a16:colId xmlns:a16="http://schemas.microsoft.com/office/drawing/2014/main" val="2300352948"/>
                    </a:ext>
                  </a:extLst>
                </a:gridCol>
                <a:gridCol w="209846">
                  <a:extLst>
                    <a:ext uri="{9D8B030D-6E8A-4147-A177-3AD203B41FA5}">
                      <a16:colId xmlns:a16="http://schemas.microsoft.com/office/drawing/2014/main" val="3677146503"/>
                    </a:ext>
                  </a:extLst>
                </a:gridCol>
                <a:gridCol w="209846">
                  <a:extLst>
                    <a:ext uri="{9D8B030D-6E8A-4147-A177-3AD203B41FA5}">
                      <a16:colId xmlns:a16="http://schemas.microsoft.com/office/drawing/2014/main" val="3262823170"/>
                    </a:ext>
                  </a:extLst>
                </a:gridCol>
                <a:gridCol w="209846">
                  <a:extLst>
                    <a:ext uri="{9D8B030D-6E8A-4147-A177-3AD203B41FA5}">
                      <a16:colId xmlns:a16="http://schemas.microsoft.com/office/drawing/2014/main" val="1382906161"/>
                    </a:ext>
                  </a:extLst>
                </a:gridCol>
                <a:gridCol w="209846">
                  <a:extLst>
                    <a:ext uri="{9D8B030D-6E8A-4147-A177-3AD203B41FA5}">
                      <a16:colId xmlns:a16="http://schemas.microsoft.com/office/drawing/2014/main" val="3139575616"/>
                    </a:ext>
                  </a:extLst>
                </a:gridCol>
                <a:gridCol w="209846">
                  <a:extLst>
                    <a:ext uri="{9D8B030D-6E8A-4147-A177-3AD203B41FA5}">
                      <a16:colId xmlns:a16="http://schemas.microsoft.com/office/drawing/2014/main" val="3240332683"/>
                    </a:ext>
                  </a:extLst>
                </a:gridCol>
                <a:gridCol w="209846">
                  <a:extLst>
                    <a:ext uri="{9D8B030D-6E8A-4147-A177-3AD203B41FA5}">
                      <a16:colId xmlns:a16="http://schemas.microsoft.com/office/drawing/2014/main" val="580337192"/>
                    </a:ext>
                  </a:extLst>
                </a:gridCol>
                <a:gridCol w="209846">
                  <a:extLst>
                    <a:ext uri="{9D8B030D-6E8A-4147-A177-3AD203B41FA5}">
                      <a16:colId xmlns:a16="http://schemas.microsoft.com/office/drawing/2014/main" val="2363780476"/>
                    </a:ext>
                  </a:extLst>
                </a:gridCol>
                <a:gridCol w="209846">
                  <a:extLst>
                    <a:ext uri="{9D8B030D-6E8A-4147-A177-3AD203B41FA5}">
                      <a16:colId xmlns:a16="http://schemas.microsoft.com/office/drawing/2014/main" val="3026235728"/>
                    </a:ext>
                  </a:extLst>
                </a:gridCol>
                <a:gridCol w="209846">
                  <a:extLst>
                    <a:ext uri="{9D8B030D-6E8A-4147-A177-3AD203B41FA5}">
                      <a16:colId xmlns:a16="http://schemas.microsoft.com/office/drawing/2014/main" val="391678093"/>
                    </a:ext>
                  </a:extLst>
                </a:gridCol>
              </a:tblGrid>
              <a:tr h="208598">
                <a:tc gridSpan="10">
                  <a:txBody>
                    <a:bodyPr/>
                    <a:lstStyle/>
                    <a:p>
                      <a:pPr algn="ctr"/>
                      <a:r>
                        <a:rPr lang="en-US" sz="700" dirty="0"/>
                        <a:t>2018</a:t>
                      </a:r>
                    </a:p>
                  </a:txBody>
                  <a:tcPr marL="51435" marR="51435" marT="25718" marB="25718"/>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12">
                  <a:txBody>
                    <a:bodyPr/>
                    <a:lstStyle/>
                    <a:p>
                      <a:pPr algn="ctr"/>
                      <a:r>
                        <a:rPr lang="en-US" sz="700" dirty="0"/>
                        <a:t>2019</a:t>
                      </a:r>
                    </a:p>
                  </a:txBody>
                  <a:tcPr marL="51435" marR="51435" marT="25718" marB="25718"/>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gridSpan="5">
                  <a:txBody>
                    <a:bodyPr/>
                    <a:lstStyle/>
                    <a:p>
                      <a:pPr algn="ctr"/>
                      <a:r>
                        <a:rPr lang="en-US" sz="700" dirty="0"/>
                        <a:t>2020</a:t>
                      </a:r>
                    </a:p>
                  </a:txBody>
                  <a:tcPr marL="51435" marR="51435" marT="25718" marB="25718"/>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pPr algn="ctr"/>
                      <a:r>
                        <a:rPr lang="en-US" sz="700" dirty="0"/>
                        <a:t>…</a:t>
                      </a:r>
                    </a:p>
                  </a:txBody>
                  <a:tcPr marL="51435" marR="51435" marT="25718" marB="25718"/>
                </a:tc>
                <a:extLst>
                  <a:ext uri="{0D108BD9-81ED-4DB2-BD59-A6C34878D82A}">
                    <a16:rowId xmlns:a16="http://schemas.microsoft.com/office/drawing/2014/main" val="601890412"/>
                  </a:ext>
                </a:extLst>
              </a:tr>
              <a:tr h="208598">
                <a:tc>
                  <a:txBody>
                    <a:bodyPr/>
                    <a:lstStyle/>
                    <a:p>
                      <a:r>
                        <a:rPr lang="en-US" sz="700" dirty="0"/>
                        <a:t>M</a:t>
                      </a:r>
                    </a:p>
                  </a:txBody>
                  <a:tcPr marL="51435" marR="51435" marT="25718" marB="25718"/>
                </a:tc>
                <a:tc>
                  <a:txBody>
                    <a:bodyPr/>
                    <a:lstStyle/>
                    <a:p>
                      <a:r>
                        <a:rPr lang="en-US" sz="700" dirty="0"/>
                        <a:t>A</a:t>
                      </a:r>
                    </a:p>
                  </a:txBody>
                  <a:tcPr marL="51435" marR="51435" marT="25718" marB="25718"/>
                </a:tc>
                <a:tc>
                  <a:txBody>
                    <a:bodyPr/>
                    <a:lstStyle/>
                    <a:p>
                      <a:r>
                        <a:rPr lang="en-US" sz="700" dirty="0"/>
                        <a:t>M</a:t>
                      </a:r>
                    </a:p>
                  </a:txBody>
                  <a:tcPr marL="51435" marR="51435" marT="25718" marB="25718"/>
                </a:tc>
                <a:tc>
                  <a:txBody>
                    <a:bodyPr/>
                    <a:lstStyle/>
                    <a:p>
                      <a:r>
                        <a:rPr lang="en-US" sz="700" dirty="0"/>
                        <a:t>J</a:t>
                      </a:r>
                    </a:p>
                  </a:txBody>
                  <a:tcPr marL="51435" marR="51435" marT="25718" marB="25718"/>
                </a:tc>
                <a:tc>
                  <a:txBody>
                    <a:bodyPr/>
                    <a:lstStyle/>
                    <a:p>
                      <a:r>
                        <a:rPr lang="en-US" sz="700" dirty="0"/>
                        <a:t>J</a:t>
                      </a:r>
                    </a:p>
                  </a:txBody>
                  <a:tcPr marL="51435" marR="51435" marT="25718" marB="25718"/>
                </a:tc>
                <a:tc>
                  <a:txBody>
                    <a:bodyPr/>
                    <a:lstStyle/>
                    <a:p>
                      <a:r>
                        <a:rPr lang="en-US" sz="700" dirty="0"/>
                        <a:t>A</a:t>
                      </a:r>
                    </a:p>
                  </a:txBody>
                  <a:tcPr marL="51435" marR="51435" marT="25718" marB="25718"/>
                </a:tc>
                <a:tc>
                  <a:txBody>
                    <a:bodyPr/>
                    <a:lstStyle/>
                    <a:p>
                      <a:r>
                        <a:rPr lang="en-US" sz="700" dirty="0"/>
                        <a:t>S</a:t>
                      </a:r>
                    </a:p>
                  </a:txBody>
                  <a:tcPr marL="51435" marR="51435" marT="25718" marB="25718"/>
                </a:tc>
                <a:tc>
                  <a:txBody>
                    <a:bodyPr/>
                    <a:lstStyle/>
                    <a:p>
                      <a:r>
                        <a:rPr lang="en-US" sz="700" dirty="0"/>
                        <a:t>O</a:t>
                      </a:r>
                    </a:p>
                  </a:txBody>
                  <a:tcPr marL="51435" marR="51435" marT="25718" marB="25718"/>
                </a:tc>
                <a:tc>
                  <a:txBody>
                    <a:bodyPr/>
                    <a:lstStyle/>
                    <a:p>
                      <a:r>
                        <a:rPr lang="en-US" sz="700" dirty="0"/>
                        <a:t>N</a:t>
                      </a:r>
                    </a:p>
                  </a:txBody>
                  <a:tcPr marL="51435" marR="51435" marT="25718" marB="25718"/>
                </a:tc>
                <a:tc>
                  <a:txBody>
                    <a:bodyPr/>
                    <a:lstStyle/>
                    <a:p>
                      <a:r>
                        <a:rPr lang="en-US" sz="700" dirty="0"/>
                        <a:t>D</a:t>
                      </a:r>
                    </a:p>
                  </a:txBody>
                  <a:tcPr marL="51435" marR="51435" marT="25718" marB="25718"/>
                </a:tc>
                <a:tc>
                  <a:txBody>
                    <a:bodyPr/>
                    <a:lstStyle/>
                    <a:p>
                      <a:r>
                        <a:rPr lang="en-US" sz="700" dirty="0"/>
                        <a:t>J</a:t>
                      </a:r>
                    </a:p>
                  </a:txBody>
                  <a:tcPr marL="51435" marR="51435" marT="25718" marB="25718"/>
                </a:tc>
                <a:tc>
                  <a:txBody>
                    <a:bodyPr/>
                    <a:lstStyle/>
                    <a:p>
                      <a:r>
                        <a:rPr lang="en-US" sz="700" dirty="0"/>
                        <a:t>F</a:t>
                      </a:r>
                    </a:p>
                  </a:txBody>
                  <a:tcPr marL="51435" marR="51435" marT="25718" marB="25718"/>
                </a:tc>
                <a:tc>
                  <a:txBody>
                    <a:bodyPr/>
                    <a:lstStyle/>
                    <a:p>
                      <a:r>
                        <a:rPr lang="en-US" sz="700" dirty="0"/>
                        <a:t>M</a:t>
                      </a:r>
                    </a:p>
                  </a:txBody>
                  <a:tcPr marL="51435" marR="51435" marT="25718" marB="25718"/>
                </a:tc>
                <a:tc>
                  <a:txBody>
                    <a:bodyPr/>
                    <a:lstStyle/>
                    <a:p>
                      <a:r>
                        <a:rPr lang="en-US" sz="700" dirty="0"/>
                        <a:t>A</a:t>
                      </a:r>
                    </a:p>
                  </a:txBody>
                  <a:tcPr marL="51435" marR="51435" marT="25718" marB="25718"/>
                </a:tc>
                <a:tc>
                  <a:txBody>
                    <a:bodyPr/>
                    <a:lstStyle/>
                    <a:p>
                      <a:r>
                        <a:rPr lang="en-US" sz="700" dirty="0"/>
                        <a:t>M</a:t>
                      </a:r>
                    </a:p>
                  </a:txBody>
                  <a:tcPr marL="51435" marR="51435" marT="25718" marB="25718"/>
                </a:tc>
                <a:tc>
                  <a:txBody>
                    <a:bodyPr/>
                    <a:lstStyle/>
                    <a:p>
                      <a:r>
                        <a:rPr lang="en-US" sz="700" dirty="0"/>
                        <a:t>J</a:t>
                      </a:r>
                    </a:p>
                  </a:txBody>
                  <a:tcPr marL="51435" marR="51435" marT="25718" marB="25718"/>
                </a:tc>
                <a:tc>
                  <a:txBody>
                    <a:bodyPr/>
                    <a:lstStyle/>
                    <a:p>
                      <a:r>
                        <a:rPr lang="en-US" sz="700" dirty="0"/>
                        <a:t>J</a:t>
                      </a:r>
                    </a:p>
                  </a:txBody>
                  <a:tcPr marL="51435" marR="51435" marT="25718" marB="25718"/>
                </a:tc>
                <a:tc>
                  <a:txBody>
                    <a:bodyPr/>
                    <a:lstStyle/>
                    <a:p>
                      <a:r>
                        <a:rPr lang="en-US" sz="700" dirty="0"/>
                        <a:t>A</a:t>
                      </a:r>
                    </a:p>
                  </a:txBody>
                  <a:tcPr marL="51435" marR="51435" marT="25718" marB="25718"/>
                </a:tc>
                <a:tc>
                  <a:txBody>
                    <a:bodyPr/>
                    <a:lstStyle/>
                    <a:p>
                      <a:r>
                        <a:rPr lang="en-US" sz="700" dirty="0"/>
                        <a:t>S</a:t>
                      </a:r>
                    </a:p>
                  </a:txBody>
                  <a:tcPr marL="51435" marR="51435" marT="25718" marB="25718"/>
                </a:tc>
                <a:tc>
                  <a:txBody>
                    <a:bodyPr/>
                    <a:lstStyle/>
                    <a:p>
                      <a:r>
                        <a:rPr lang="en-US" sz="700" dirty="0"/>
                        <a:t>O</a:t>
                      </a:r>
                    </a:p>
                  </a:txBody>
                  <a:tcPr marL="51435" marR="51435" marT="25718" marB="25718"/>
                </a:tc>
                <a:tc>
                  <a:txBody>
                    <a:bodyPr/>
                    <a:lstStyle/>
                    <a:p>
                      <a:r>
                        <a:rPr lang="en-US" sz="700" dirty="0"/>
                        <a:t>N</a:t>
                      </a:r>
                    </a:p>
                  </a:txBody>
                  <a:tcPr marL="51435" marR="51435" marT="25718" marB="25718">
                    <a:solidFill>
                      <a:schemeClr val="accent1">
                        <a:lumMod val="20000"/>
                        <a:lumOff val="80000"/>
                      </a:schemeClr>
                    </a:solidFill>
                  </a:tcPr>
                </a:tc>
                <a:tc>
                  <a:txBody>
                    <a:bodyPr/>
                    <a:lstStyle/>
                    <a:p>
                      <a:pPr marL="0" algn="l" defTabSz="914400" rtl="0" eaLnBrk="1" latinLnBrk="0" hangingPunct="1"/>
                      <a:r>
                        <a:rPr lang="en-US" sz="700" kern="1200" dirty="0">
                          <a:solidFill>
                            <a:schemeClr val="dk1"/>
                          </a:solidFill>
                          <a:latin typeface="+mn-lt"/>
                          <a:ea typeface="+mn-ea"/>
                          <a:cs typeface="+mn-cs"/>
                        </a:rPr>
                        <a:t>D</a:t>
                      </a:r>
                    </a:p>
                  </a:txBody>
                  <a:tcPr marL="51435" marR="51435" marT="25718" marB="25718">
                    <a:solidFill>
                      <a:schemeClr val="tx2">
                        <a:lumMod val="20000"/>
                        <a:lumOff val="80000"/>
                      </a:schemeClr>
                    </a:solidFill>
                  </a:tcPr>
                </a:tc>
                <a:tc>
                  <a:txBody>
                    <a:bodyPr/>
                    <a:lstStyle/>
                    <a:p>
                      <a:pPr marL="0" algn="l" defTabSz="914400" rtl="0" eaLnBrk="1" latinLnBrk="0" hangingPunct="1"/>
                      <a:r>
                        <a:rPr lang="en-US" sz="700" kern="1200" dirty="0">
                          <a:solidFill>
                            <a:schemeClr val="dk1"/>
                          </a:solidFill>
                          <a:latin typeface="+mn-lt"/>
                          <a:ea typeface="+mn-ea"/>
                          <a:cs typeface="+mn-cs"/>
                        </a:rPr>
                        <a:t>J</a:t>
                      </a:r>
                    </a:p>
                  </a:txBody>
                  <a:tcPr marL="51435" marR="51435" marT="25718" marB="25718"/>
                </a:tc>
                <a:tc>
                  <a:txBody>
                    <a:bodyPr/>
                    <a:lstStyle/>
                    <a:p>
                      <a:pPr marL="0" algn="l" defTabSz="914400" rtl="0" eaLnBrk="1" latinLnBrk="0" hangingPunct="1"/>
                      <a:r>
                        <a:rPr lang="en-US" sz="700" kern="1200" dirty="0">
                          <a:solidFill>
                            <a:schemeClr val="dk1"/>
                          </a:solidFill>
                          <a:latin typeface="+mn-lt"/>
                          <a:ea typeface="+mn-ea"/>
                          <a:cs typeface="+mn-cs"/>
                        </a:rPr>
                        <a:t>F</a:t>
                      </a:r>
                    </a:p>
                  </a:txBody>
                  <a:tcPr marL="51435" marR="51435" marT="25718" marB="25718"/>
                </a:tc>
                <a:tc>
                  <a:txBody>
                    <a:bodyPr/>
                    <a:lstStyle/>
                    <a:p>
                      <a:pPr marL="0" algn="l" defTabSz="914400" rtl="0" eaLnBrk="1" latinLnBrk="0" hangingPunct="1"/>
                      <a:r>
                        <a:rPr lang="en-US" sz="700" kern="1200" dirty="0">
                          <a:solidFill>
                            <a:schemeClr val="dk1"/>
                          </a:solidFill>
                          <a:latin typeface="+mn-lt"/>
                          <a:ea typeface="+mn-ea"/>
                          <a:cs typeface="+mn-cs"/>
                        </a:rPr>
                        <a:t>M</a:t>
                      </a:r>
                    </a:p>
                  </a:txBody>
                  <a:tcPr marL="51435" marR="51435" marT="25718" marB="25718"/>
                </a:tc>
                <a:tc>
                  <a:txBody>
                    <a:bodyPr/>
                    <a:lstStyle/>
                    <a:p>
                      <a:pPr marL="0" algn="l" defTabSz="914400" rtl="0" eaLnBrk="1" latinLnBrk="0" hangingPunct="1"/>
                      <a:r>
                        <a:rPr lang="en-US" sz="700" kern="1200" dirty="0">
                          <a:solidFill>
                            <a:schemeClr val="dk1"/>
                          </a:solidFill>
                          <a:latin typeface="+mn-lt"/>
                          <a:ea typeface="+mn-ea"/>
                          <a:cs typeface="+mn-cs"/>
                        </a:rPr>
                        <a:t>A</a:t>
                      </a:r>
                    </a:p>
                  </a:txBody>
                  <a:tcPr marL="51435" marR="51435" marT="25718" marB="25718"/>
                </a:tc>
                <a:tc>
                  <a:txBody>
                    <a:bodyPr/>
                    <a:lstStyle/>
                    <a:p>
                      <a:pPr marL="0" algn="l" defTabSz="914400" rtl="0" eaLnBrk="1" latinLnBrk="0" hangingPunct="1"/>
                      <a:r>
                        <a:rPr lang="en-US" sz="700" kern="1200" dirty="0">
                          <a:solidFill>
                            <a:schemeClr val="dk1"/>
                          </a:solidFill>
                          <a:latin typeface="+mn-lt"/>
                          <a:ea typeface="+mn-ea"/>
                          <a:cs typeface="+mn-cs"/>
                        </a:rPr>
                        <a:t>M</a:t>
                      </a:r>
                    </a:p>
                  </a:txBody>
                  <a:tcPr marL="51435" marR="51435" marT="25718" marB="25718"/>
                </a:tc>
                <a:tc>
                  <a:txBody>
                    <a:bodyPr/>
                    <a:lstStyle/>
                    <a:p>
                      <a:pPr marL="0" algn="l" defTabSz="914400" rtl="0" eaLnBrk="1" latinLnBrk="0" hangingPunct="1"/>
                      <a:r>
                        <a:rPr lang="en-US" sz="700" kern="1200" dirty="0">
                          <a:solidFill>
                            <a:schemeClr val="dk1"/>
                          </a:solidFill>
                          <a:latin typeface="+mn-lt"/>
                          <a:ea typeface="+mn-ea"/>
                          <a:cs typeface="+mn-cs"/>
                        </a:rPr>
                        <a:t>…</a:t>
                      </a:r>
                    </a:p>
                  </a:txBody>
                  <a:tcPr marL="51435" marR="51435" marT="25718" marB="25718"/>
                </a:tc>
                <a:extLst>
                  <a:ext uri="{0D108BD9-81ED-4DB2-BD59-A6C34878D82A}">
                    <a16:rowId xmlns:a16="http://schemas.microsoft.com/office/drawing/2014/main" val="23748665"/>
                  </a:ext>
                </a:extLst>
              </a:tr>
              <a:tr h="208598">
                <a:tc>
                  <a:txBody>
                    <a:bodyPr/>
                    <a:lstStyle/>
                    <a:p>
                      <a:endParaRPr lang="en-US" sz="700" dirty="0"/>
                    </a:p>
                  </a:txBody>
                  <a:tcPr marL="51435" marR="51435" marT="25718" marB="25718">
                    <a:solidFill>
                      <a:schemeClr val="accent2"/>
                    </a:solidFill>
                  </a:tcPr>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solidFill>
                      <a:schemeClr val="accent2">
                        <a:lumMod val="60000"/>
                        <a:lumOff val="40000"/>
                      </a:schemeClr>
                    </a:solidFill>
                  </a:tcPr>
                </a:tc>
                <a:tc>
                  <a:txBody>
                    <a:bodyPr/>
                    <a:lstStyle/>
                    <a:p>
                      <a:endParaRPr lang="en-US" sz="700" dirty="0"/>
                    </a:p>
                  </a:txBody>
                  <a:tcPr marL="51435" marR="51435" marT="25718" marB="25718">
                    <a:solidFill>
                      <a:schemeClr val="accent2">
                        <a:lumMod val="60000"/>
                        <a:lumOff val="40000"/>
                      </a:schemeClr>
                    </a:solidFill>
                  </a:tcPr>
                </a:tc>
                <a:tc>
                  <a:txBody>
                    <a:bodyPr/>
                    <a:lstStyle/>
                    <a:p>
                      <a:endParaRPr lang="en-US" sz="700" dirty="0"/>
                    </a:p>
                  </a:txBody>
                  <a:tcPr marL="51435" marR="51435" marT="25718" marB="25718"/>
                </a:tc>
                <a:tc>
                  <a:txBody>
                    <a:bodyPr/>
                    <a:lstStyle/>
                    <a:p>
                      <a:endParaRPr lang="en-US" sz="700"/>
                    </a:p>
                  </a:txBody>
                  <a:tcPr marL="51435" marR="51435" marT="25718" marB="25718"/>
                </a:tc>
                <a:tc>
                  <a:txBody>
                    <a:bodyPr/>
                    <a:lstStyle/>
                    <a:p>
                      <a:endParaRPr lang="en-US" sz="70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solidFill>
                      <a:schemeClr val="bg1">
                        <a:lumMod val="75000"/>
                      </a:schemeClr>
                    </a:solidFill>
                  </a:tcPr>
                </a:tc>
                <a:tc>
                  <a:txBody>
                    <a:bodyPr/>
                    <a:lstStyle/>
                    <a:p>
                      <a:endParaRPr lang="en-US" sz="700" dirty="0"/>
                    </a:p>
                  </a:txBody>
                  <a:tcPr marL="51435" marR="51435" marT="25718" marB="25718">
                    <a:solidFill>
                      <a:schemeClr val="accent2"/>
                    </a:solidFill>
                  </a:tcPr>
                </a:tc>
                <a:tc>
                  <a:txBody>
                    <a:bodyPr/>
                    <a:lstStyle/>
                    <a:p>
                      <a:endParaRPr lang="en-US" sz="700" dirty="0"/>
                    </a:p>
                  </a:txBody>
                  <a:tcPr marL="51435" marR="51435" marT="25718" marB="25718"/>
                </a:tc>
                <a:tc>
                  <a:txBody>
                    <a:bodyPr/>
                    <a:lstStyle/>
                    <a:p>
                      <a:endParaRPr lang="en-US" sz="700" kern="1200" dirty="0">
                        <a:solidFill>
                          <a:schemeClr val="dk1"/>
                        </a:solidFill>
                        <a:latin typeface="+mn-lt"/>
                        <a:ea typeface="+mn-ea"/>
                        <a:cs typeface="+mn-cs"/>
                      </a:endParaRPr>
                    </a:p>
                  </a:txBody>
                  <a:tcPr marL="51435" marR="51435" marT="25718" marB="25718">
                    <a:solidFill>
                      <a:schemeClr val="accent2">
                        <a:lumMod val="60000"/>
                        <a:lumOff val="40000"/>
                      </a:schemeClr>
                    </a:solidFill>
                  </a:tcPr>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solidFill>
                      <a:schemeClr val="accent2">
                        <a:lumMod val="60000"/>
                        <a:lumOff val="40000"/>
                      </a:schemeClr>
                    </a:solidFill>
                  </a:tcPr>
                </a:tc>
                <a:tc>
                  <a:txBody>
                    <a:bodyPr/>
                    <a:lstStyle/>
                    <a:p>
                      <a:endParaRPr lang="en-US" sz="700" kern="1200" dirty="0">
                        <a:solidFill>
                          <a:schemeClr val="dk1"/>
                        </a:solidFill>
                        <a:latin typeface="+mn-lt"/>
                        <a:ea typeface="+mn-ea"/>
                        <a:cs typeface="+mn-cs"/>
                      </a:endParaRPr>
                    </a:p>
                  </a:txBody>
                  <a:tcPr marL="51435" marR="51435" marT="25718" marB="25718"/>
                </a:tc>
                <a:tc>
                  <a:txBody>
                    <a:bodyPr/>
                    <a:lstStyle/>
                    <a:p>
                      <a:endParaRPr lang="en-US" sz="700" dirty="0"/>
                    </a:p>
                  </a:txBody>
                  <a:tcPr marL="51435" marR="51435" marT="25718" marB="25718">
                    <a:solidFill>
                      <a:schemeClr val="bg1">
                        <a:lumMod val="75000"/>
                      </a:schemeClr>
                    </a:solidFill>
                  </a:tcPr>
                </a:tc>
                <a:tc>
                  <a:txBody>
                    <a:bodyPr/>
                    <a:lstStyle/>
                    <a:p>
                      <a:endParaRPr lang="en-US" sz="700" dirty="0"/>
                    </a:p>
                  </a:txBody>
                  <a:tcPr marL="51435" marR="51435" marT="25718" marB="25718">
                    <a:solidFill>
                      <a:schemeClr val="accent2"/>
                    </a:solidFill>
                  </a:tcPr>
                </a:tc>
                <a:tc>
                  <a:txBody>
                    <a:bodyPr/>
                    <a:lstStyle/>
                    <a:p>
                      <a:endParaRPr lang="en-US" sz="700" dirty="0"/>
                    </a:p>
                  </a:txBody>
                  <a:tcPr marL="51435" marR="51435" marT="25718" marB="25718"/>
                </a:tc>
                <a:tc>
                  <a:txBody>
                    <a:bodyPr/>
                    <a:lstStyle/>
                    <a:p>
                      <a:endParaRPr lang="en-US" sz="700" kern="1200" dirty="0">
                        <a:solidFill>
                          <a:schemeClr val="dk1"/>
                        </a:solidFill>
                        <a:latin typeface="+mn-lt"/>
                        <a:ea typeface="+mn-ea"/>
                        <a:cs typeface="+mn-cs"/>
                      </a:endParaRPr>
                    </a:p>
                  </a:txBody>
                  <a:tcPr marL="51435" marR="51435" marT="25718" marB="25718">
                    <a:solidFill>
                      <a:schemeClr val="bg2"/>
                    </a:solidFill>
                  </a:tcPr>
                </a:tc>
                <a:tc>
                  <a:txBody>
                    <a:bodyPr/>
                    <a:lstStyle/>
                    <a:p>
                      <a:endParaRPr lang="en-US" sz="700" dirty="0"/>
                    </a:p>
                  </a:txBody>
                  <a:tcPr marL="51435" marR="51435" marT="25718" marB="25718"/>
                </a:tc>
                <a:tc>
                  <a:txBody>
                    <a:bodyPr/>
                    <a:lstStyle/>
                    <a:p>
                      <a:endParaRPr lang="en-US" sz="700" dirty="0"/>
                    </a:p>
                  </a:txBody>
                  <a:tcPr marL="51435" marR="51435" marT="25718" marB="25718"/>
                </a:tc>
                <a:tc>
                  <a:txBody>
                    <a:bodyPr/>
                    <a:lstStyle/>
                    <a:p>
                      <a:endParaRPr lang="en-US" sz="700" dirty="0"/>
                    </a:p>
                  </a:txBody>
                  <a:tcPr marL="51435" marR="51435" marT="25718" marB="25718"/>
                </a:tc>
                <a:extLst>
                  <a:ext uri="{0D108BD9-81ED-4DB2-BD59-A6C34878D82A}">
                    <a16:rowId xmlns:a16="http://schemas.microsoft.com/office/drawing/2014/main" val="1074782708"/>
                  </a:ext>
                </a:extLst>
              </a:tr>
            </a:tbl>
          </a:graphicData>
        </a:graphic>
      </p:graphicFrame>
      <p:sp>
        <p:nvSpPr>
          <p:cNvPr id="12" name="Callout: Line 11">
            <a:extLst>
              <a:ext uri="{FF2B5EF4-FFF2-40B4-BE49-F238E27FC236}">
                <a16:creationId xmlns:a16="http://schemas.microsoft.com/office/drawing/2014/main" id="{D6C4FD6B-5807-47AB-97EA-34B97F8CD7F6}"/>
              </a:ext>
            </a:extLst>
          </p:cNvPr>
          <p:cNvSpPr/>
          <p:nvPr/>
        </p:nvSpPr>
        <p:spPr>
          <a:xfrm>
            <a:off x="-3025" y="4750061"/>
            <a:ext cx="853361" cy="452404"/>
          </a:xfrm>
          <a:prstGeom prst="borderCallout1">
            <a:avLst>
              <a:gd name="adj1" fmla="val 2837"/>
              <a:gd name="adj2" fmla="val 41833"/>
              <a:gd name="adj3" fmla="val -491440"/>
              <a:gd name="adj4" fmla="val 41178"/>
            </a:avLst>
          </a:prstGeom>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err="1">
                <a:solidFill>
                  <a:prstClr val="white"/>
                </a:solidFill>
                <a:latin typeface="Calibri" panose="020F0502020204030204"/>
              </a:rPr>
              <a:t>CoRAP</a:t>
            </a:r>
            <a:r>
              <a:rPr lang="en-US" sz="591" dirty="0">
                <a:solidFill>
                  <a:prstClr val="white"/>
                </a:solidFill>
                <a:latin typeface="Calibri" panose="020F0502020204030204"/>
              </a:rPr>
              <a:t> publication</a:t>
            </a:r>
          </a:p>
          <a:p>
            <a:pPr algn="ctr" defTabSz="514350"/>
            <a:r>
              <a:rPr lang="en-US" sz="591" dirty="0">
                <a:solidFill>
                  <a:prstClr val="white"/>
                </a:solidFill>
                <a:latin typeface="Calibri" panose="020F0502020204030204"/>
              </a:rPr>
              <a:t>20 March 2018</a:t>
            </a:r>
          </a:p>
          <a:p>
            <a:pPr algn="ctr" defTabSz="514350"/>
            <a:r>
              <a:rPr lang="en-US" sz="591" dirty="0">
                <a:solidFill>
                  <a:prstClr val="white"/>
                </a:solidFill>
                <a:latin typeface="Calibri" panose="020F0502020204030204"/>
              </a:rPr>
              <a:t>Listing Sb, ATO, ATS, ATEG and ATC</a:t>
            </a:r>
          </a:p>
        </p:txBody>
      </p:sp>
      <p:sp>
        <p:nvSpPr>
          <p:cNvPr id="13" name="Callout: Line 12">
            <a:extLst>
              <a:ext uri="{FF2B5EF4-FFF2-40B4-BE49-F238E27FC236}">
                <a16:creationId xmlns:a16="http://schemas.microsoft.com/office/drawing/2014/main" id="{42115B86-5436-45D4-966A-BE4D520D7F2D}"/>
              </a:ext>
            </a:extLst>
          </p:cNvPr>
          <p:cNvSpPr/>
          <p:nvPr/>
        </p:nvSpPr>
        <p:spPr>
          <a:xfrm>
            <a:off x="516529" y="4346395"/>
            <a:ext cx="667613" cy="347060"/>
          </a:xfrm>
          <a:prstGeom prst="borderCallout1">
            <a:avLst>
              <a:gd name="adj1" fmla="val -223"/>
              <a:gd name="adj2" fmla="val 25109"/>
              <a:gd name="adj3" fmla="val -458159"/>
              <a:gd name="adj4" fmla="val 25289"/>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Submission of the 5 REACH Dossiers updates</a:t>
            </a:r>
          </a:p>
        </p:txBody>
      </p:sp>
      <p:sp>
        <p:nvSpPr>
          <p:cNvPr id="14" name="Right Brace 13">
            <a:extLst>
              <a:ext uri="{FF2B5EF4-FFF2-40B4-BE49-F238E27FC236}">
                <a16:creationId xmlns:a16="http://schemas.microsoft.com/office/drawing/2014/main" id="{934C9C73-C222-4EF7-8971-CF3F62587AB8}"/>
              </a:ext>
            </a:extLst>
          </p:cNvPr>
          <p:cNvSpPr/>
          <p:nvPr/>
        </p:nvSpPr>
        <p:spPr>
          <a:xfrm rot="5400000">
            <a:off x="638926" y="2416037"/>
            <a:ext cx="113694" cy="358488"/>
          </a:xfrm>
          <a:prstGeom prst="rightBrace">
            <a:avLst>
              <a:gd name="adj1" fmla="val 40333"/>
              <a:gd name="adj2" fmla="val 50962"/>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a:solidFill>
                <a:prstClr val="black"/>
              </a:solidFill>
              <a:latin typeface="Calibri" panose="020F0502020204030204"/>
            </a:endParaRPr>
          </a:p>
        </p:txBody>
      </p:sp>
      <p:sp>
        <p:nvSpPr>
          <p:cNvPr id="15" name="Callout: Line 14">
            <a:extLst>
              <a:ext uri="{FF2B5EF4-FFF2-40B4-BE49-F238E27FC236}">
                <a16:creationId xmlns:a16="http://schemas.microsoft.com/office/drawing/2014/main" id="{41DE5AF4-DEEA-4B33-8A62-661CD09E09D3}"/>
              </a:ext>
            </a:extLst>
          </p:cNvPr>
          <p:cNvSpPr/>
          <p:nvPr/>
        </p:nvSpPr>
        <p:spPr>
          <a:xfrm>
            <a:off x="1002887" y="3808862"/>
            <a:ext cx="488369" cy="455699"/>
          </a:xfrm>
          <a:prstGeom prst="borderCallout1">
            <a:avLst>
              <a:gd name="adj1" fmla="val -1126"/>
              <a:gd name="adj2" fmla="val 21014"/>
              <a:gd name="adj3" fmla="val -230048"/>
              <a:gd name="adj4" fmla="val 21778"/>
            </a:avLst>
          </a:prstGeom>
          <a:solidFill>
            <a:schemeClr val="accent2">
              <a:lumMod val="60000"/>
              <a:lumOff val="40000"/>
            </a:schemeClr>
          </a:solidFill>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63" dirty="0">
                <a:solidFill>
                  <a:prstClr val="white"/>
                </a:solidFill>
                <a:latin typeface="Calibri" panose="020F0502020204030204"/>
              </a:rPr>
              <a:t>Kick-off meeting with DE CA and registrants</a:t>
            </a:r>
          </a:p>
        </p:txBody>
      </p:sp>
      <p:sp>
        <p:nvSpPr>
          <p:cNvPr id="16" name="Right Brace 15">
            <a:extLst>
              <a:ext uri="{FF2B5EF4-FFF2-40B4-BE49-F238E27FC236}">
                <a16:creationId xmlns:a16="http://schemas.microsoft.com/office/drawing/2014/main" id="{6B306454-070E-49F9-B8CA-3483DE93640F}"/>
              </a:ext>
            </a:extLst>
          </p:cNvPr>
          <p:cNvSpPr/>
          <p:nvPr/>
        </p:nvSpPr>
        <p:spPr>
          <a:xfrm rot="5400000">
            <a:off x="1027920" y="2416384"/>
            <a:ext cx="109007" cy="342902"/>
          </a:xfrm>
          <a:prstGeom prst="rightBrace">
            <a:avLst>
              <a:gd name="adj1" fmla="val 40333"/>
              <a:gd name="adj2" fmla="val 50962"/>
            </a:avLst>
          </a:prstGeom>
          <a:ln w="19050">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dirty="0">
              <a:solidFill>
                <a:prstClr val="black"/>
              </a:solidFill>
              <a:latin typeface="Calibri" panose="020F0502020204030204"/>
            </a:endParaRPr>
          </a:p>
        </p:txBody>
      </p:sp>
      <p:sp>
        <p:nvSpPr>
          <p:cNvPr id="17" name="Callout: Line 16">
            <a:extLst>
              <a:ext uri="{FF2B5EF4-FFF2-40B4-BE49-F238E27FC236}">
                <a16:creationId xmlns:a16="http://schemas.microsoft.com/office/drawing/2014/main" id="{06F59DB8-3713-4DB1-A9B3-CACFA8EE9109}"/>
              </a:ext>
            </a:extLst>
          </p:cNvPr>
          <p:cNvSpPr/>
          <p:nvPr/>
        </p:nvSpPr>
        <p:spPr>
          <a:xfrm>
            <a:off x="1555199" y="4394287"/>
            <a:ext cx="668915" cy="270164"/>
          </a:xfrm>
          <a:prstGeom prst="borderCallout1">
            <a:avLst>
              <a:gd name="adj1" fmla="val -1058"/>
              <a:gd name="adj2" fmla="val 48415"/>
              <a:gd name="adj3" fmla="val -636779"/>
              <a:gd name="adj4" fmla="val 48336"/>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REACH Dossiers updates</a:t>
            </a:r>
          </a:p>
        </p:txBody>
      </p:sp>
      <p:sp>
        <p:nvSpPr>
          <p:cNvPr id="18" name="Right Brace 17">
            <a:extLst>
              <a:ext uri="{FF2B5EF4-FFF2-40B4-BE49-F238E27FC236}">
                <a16:creationId xmlns:a16="http://schemas.microsoft.com/office/drawing/2014/main" id="{B04225DC-0EFF-4D65-B325-5FFCD9F12997}"/>
              </a:ext>
            </a:extLst>
          </p:cNvPr>
          <p:cNvSpPr/>
          <p:nvPr/>
        </p:nvSpPr>
        <p:spPr>
          <a:xfrm rot="5400000">
            <a:off x="1489268" y="1789837"/>
            <a:ext cx="113694" cy="358488"/>
          </a:xfrm>
          <a:prstGeom prst="rightBrace">
            <a:avLst>
              <a:gd name="adj1" fmla="val 40333"/>
              <a:gd name="adj2" fmla="val 50962"/>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a:solidFill>
                <a:prstClr val="black"/>
              </a:solidFill>
              <a:latin typeface="Calibri" panose="020F0502020204030204"/>
            </a:endParaRPr>
          </a:p>
        </p:txBody>
      </p:sp>
      <p:sp>
        <p:nvSpPr>
          <p:cNvPr id="19" name="Right Brace 18">
            <a:extLst>
              <a:ext uri="{FF2B5EF4-FFF2-40B4-BE49-F238E27FC236}">
                <a16:creationId xmlns:a16="http://schemas.microsoft.com/office/drawing/2014/main" id="{C9BEBCDA-7FBB-4FF5-8CB8-2509F3701913}"/>
              </a:ext>
            </a:extLst>
          </p:cNvPr>
          <p:cNvSpPr/>
          <p:nvPr/>
        </p:nvSpPr>
        <p:spPr>
          <a:xfrm rot="5400000">
            <a:off x="1826249" y="2299739"/>
            <a:ext cx="113694" cy="592274"/>
          </a:xfrm>
          <a:prstGeom prst="rightBrace">
            <a:avLst>
              <a:gd name="adj1" fmla="val 40333"/>
              <a:gd name="adj2" fmla="val 50962"/>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a:solidFill>
                <a:prstClr val="black"/>
              </a:solidFill>
              <a:latin typeface="Calibri" panose="020F0502020204030204"/>
            </a:endParaRPr>
          </a:p>
        </p:txBody>
      </p:sp>
      <p:sp>
        <p:nvSpPr>
          <p:cNvPr id="20" name="Callout: Line 19">
            <a:extLst>
              <a:ext uri="{FF2B5EF4-FFF2-40B4-BE49-F238E27FC236}">
                <a16:creationId xmlns:a16="http://schemas.microsoft.com/office/drawing/2014/main" id="{5D2E25AC-EFD6-47D1-AAE1-CF1C40A7C998}"/>
              </a:ext>
            </a:extLst>
          </p:cNvPr>
          <p:cNvSpPr/>
          <p:nvPr/>
        </p:nvSpPr>
        <p:spPr>
          <a:xfrm>
            <a:off x="1947583" y="3579049"/>
            <a:ext cx="554168" cy="234895"/>
          </a:xfrm>
          <a:prstGeom prst="borderCallout1">
            <a:avLst>
              <a:gd name="adj1" fmla="val -1346"/>
              <a:gd name="adj2" fmla="val 49981"/>
              <a:gd name="adj3" fmla="val -439962"/>
              <a:gd name="adj4" fmla="val 51728"/>
            </a:avLst>
          </a:prstGeom>
          <a:ln w="19050"/>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defTabSz="514350"/>
            <a:r>
              <a:rPr lang="en-US" sz="591" dirty="0">
                <a:solidFill>
                  <a:prstClr val="white"/>
                </a:solidFill>
                <a:latin typeface="Calibri" panose="020F0502020204030204"/>
              </a:rPr>
              <a:t>Informal Draft </a:t>
            </a:r>
            <a:r>
              <a:rPr lang="en-US" sz="591" dirty="0" err="1">
                <a:solidFill>
                  <a:prstClr val="white"/>
                </a:solidFill>
                <a:latin typeface="Calibri" panose="020F0502020204030204"/>
              </a:rPr>
              <a:t>SEv</a:t>
            </a:r>
            <a:r>
              <a:rPr lang="en-US" sz="591" dirty="0">
                <a:solidFill>
                  <a:prstClr val="white"/>
                </a:solidFill>
                <a:latin typeface="Calibri" panose="020F0502020204030204"/>
              </a:rPr>
              <a:t> decision</a:t>
            </a:r>
          </a:p>
        </p:txBody>
      </p:sp>
      <p:sp>
        <p:nvSpPr>
          <p:cNvPr id="21" name="Callout: Line 20">
            <a:extLst>
              <a:ext uri="{FF2B5EF4-FFF2-40B4-BE49-F238E27FC236}">
                <a16:creationId xmlns:a16="http://schemas.microsoft.com/office/drawing/2014/main" id="{B5D974D6-8748-4397-932B-E6192C0941F9}"/>
              </a:ext>
            </a:extLst>
          </p:cNvPr>
          <p:cNvSpPr/>
          <p:nvPr/>
        </p:nvSpPr>
        <p:spPr>
          <a:xfrm>
            <a:off x="2615689" y="4036711"/>
            <a:ext cx="592274" cy="227850"/>
          </a:xfrm>
          <a:prstGeom prst="borderCallout1">
            <a:avLst>
              <a:gd name="adj1" fmla="val -1743"/>
              <a:gd name="adj2" fmla="val 47689"/>
              <a:gd name="adj3" fmla="val -652465"/>
              <a:gd name="adj4" fmla="val 47631"/>
            </a:avLst>
          </a:prstGeom>
          <a:solidFill>
            <a:schemeClr val="accent2">
              <a:lumMod val="60000"/>
              <a:lumOff val="40000"/>
            </a:schemeClr>
          </a:solidFill>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a:solidFill>
                  <a:prstClr val="white"/>
                </a:solidFill>
                <a:latin typeface="Calibri" panose="020F0502020204030204"/>
              </a:rPr>
              <a:t>MSC meeting Open session</a:t>
            </a:r>
          </a:p>
        </p:txBody>
      </p:sp>
      <p:sp>
        <p:nvSpPr>
          <p:cNvPr id="22" name="Right Brace 21">
            <a:extLst>
              <a:ext uri="{FF2B5EF4-FFF2-40B4-BE49-F238E27FC236}">
                <a16:creationId xmlns:a16="http://schemas.microsoft.com/office/drawing/2014/main" id="{511D3E06-4B28-42DD-9AC5-442B18FB5DFD}"/>
              </a:ext>
            </a:extLst>
          </p:cNvPr>
          <p:cNvSpPr/>
          <p:nvPr/>
        </p:nvSpPr>
        <p:spPr>
          <a:xfrm rot="5400000">
            <a:off x="3951917" y="1794234"/>
            <a:ext cx="113694" cy="1587202"/>
          </a:xfrm>
          <a:prstGeom prst="rightBrace">
            <a:avLst>
              <a:gd name="adj1" fmla="val 40333"/>
              <a:gd name="adj2" fmla="val 51322"/>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a:solidFill>
                <a:prstClr val="black"/>
              </a:solidFill>
              <a:latin typeface="Calibri" panose="020F0502020204030204"/>
            </a:endParaRPr>
          </a:p>
        </p:txBody>
      </p:sp>
      <p:sp>
        <p:nvSpPr>
          <p:cNvPr id="23" name="Callout: Line 22">
            <a:extLst>
              <a:ext uri="{FF2B5EF4-FFF2-40B4-BE49-F238E27FC236}">
                <a16:creationId xmlns:a16="http://schemas.microsoft.com/office/drawing/2014/main" id="{4EE24D82-0796-48C5-A9B9-F356BE98A8C1}"/>
              </a:ext>
            </a:extLst>
          </p:cNvPr>
          <p:cNvSpPr/>
          <p:nvPr/>
        </p:nvSpPr>
        <p:spPr>
          <a:xfrm>
            <a:off x="4032261" y="4020438"/>
            <a:ext cx="592275" cy="234345"/>
          </a:xfrm>
          <a:prstGeom prst="borderCallout1">
            <a:avLst>
              <a:gd name="adj1" fmla="val -7956"/>
              <a:gd name="adj2" fmla="val 51885"/>
              <a:gd name="adj3" fmla="val -630463"/>
              <a:gd name="adj4" fmla="val 54178"/>
            </a:avLst>
          </a:prstGeom>
          <a:solidFill>
            <a:schemeClr val="accent2">
              <a:lumMod val="60000"/>
              <a:lumOff val="40000"/>
            </a:schemeClr>
          </a:solidFill>
          <a:ln w="19050"/>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514350"/>
            <a:r>
              <a:rPr lang="en-US" sz="591" dirty="0">
                <a:solidFill>
                  <a:prstClr val="white"/>
                </a:solidFill>
                <a:latin typeface="Calibri" panose="020F0502020204030204"/>
              </a:rPr>
              <a:t>MSC meeting Closed session </a:t>
            </a:r>
          </a:p>
        </p:txBody>
      </p:sp>
      <p:sp>
        <p:nvSpPr>
          <p:cNvPr id="24" name="Callout: Line 23">
            <a:extLst>
              <a:ext uri="{FF2B5EF4-FFF2-40B4-BE49-F238E27FC236}">
                <a16:creationId xmlns:a16="http://schemas.microsoft.com/office/drawing/2014/main" id="{04915334-E1D6-4D6D-8F80-D6E94E03F826}"/>
              </a:ext>
            </a:extLst>
          </p:cNvPr>
          <p:cNvSpPr/>
          <p:nvPr/>
        </p:nvSpPr>
        <p:spPr>
          <a:xfrm>
            <a:off x="5306676" y="4346395"/>
            <a:ext cx="1067652" cy="625793"/>
          </a:xfrm>
          <a:prstGeom prst="borderCallout1">
            <a:avLst>
              <a:gd name="adj1" fmla="val -1033"/>
              <a:gd name="adj2" fmla="val 20212"/>
              <a:gd name="adj3" fmla="val -267440"/>
              <a:gd name="adj4" fmla="val 18148"/>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Registrants have to address information requirements and submit updated REACH Dossiers by the deadlines indicated in the decision</a:t>
            </a:r>
          </a:p>
        </p:txBody>
      </p:sp>
      <p:sp>
        <p:nvSpPr>
          <p:cNvPr id="25" name="Rectangle 24">
            <a:extLst>
              <a:ext uri="{FF2B5EF4-FFF2-40B4-BE49-F238E27FC236}">
                <a16:creationId xmlns:a16="http://schemas.microsoft.com/office/drawing/2014/main" id="{113B4A69-C7A3-47CD-90E7-06C140CA0F2F}"/>
              </a:ext>
            </a:extLst>
          </p:cNvPr>
          <p:cNvSpPr/>
          <p:nvPr/>
        </p:nvSpPr>
        <p:spPr>
          <a:xfrm>
            <a:off x="2413229" y="2659680"/>
            <a:ext cx="396860" cy="786464"/>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06" dirty="0">
                <a:solidFill>
                  <a:prstClr val="white"/>
                </a:solidFill>
                <a:latin typeface="Calibri" panose="020F0502020204030204"/>
              </a:rPr>
              <a:t>30 days for registrants to comment the DD</a:t>
            </a:r>
          </a:p>
        </p:txBody>
      </p:sp>
      <p:sp>
        <p:nvSpPr>
          <p:cNvPr id="26" name="Rectangle 25">
            <a:extLst>
              <a:ext uri="{FF2B5EF4-FFF2-40B4-BE49-F238E27FC236}">
                <a16:creationId xmlns:a16="http://schemas.microsoft.com/office/drawing/2014/main" id="{118DE8AC-AC6D-4CCE-BB68-216DC0B87FD2}"/>
              </a:ext>
            </a:extLst>
          </p:cNvPr>
          <p:cNvSpPr/>
          <p:nvPr/>
        </p:nvSpPr>
        <p:spPr>
          <a:xfrm>
            <a:off x="3663721" y="2663810"/>
            <a:ext cx="246560" cy="78233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06" dirty="0">
                <a:solidFill>
                  <a:prstClr val="white"/>
                </a:solidFill>
                <a:latin typeface="Calibri" panose="020F0502020204030204"/>
              </a:rPr>
              <a:t>15 days to refer to the MSC</a:t>
            </a:r>
          </a:p>
        </p:txBody>
      </p:sp>
      <p:sp>
        <p:nvSpPr>
          <p:cNvPr id="27" name="Rectangle 26">
            <a:extLst>
              <a:ext uri="{FF2B5EF4-FFF2-40B4-BE49-F238E27FC236}">
                <a16:creationId xmlns:a16="http://schemas.microsoft.com/office/drawing/2014/main" id="{EB6ABF02-89C0-4A22-8437-AB7ACEFB6DE1}"/>
              </a:ext>
            </a:extLst>
          </p:cNvPr>
          <p:cNvSpPr/>
          <p:nvPr/>
        </p:nvSpPr>
        <p:spPr>
          <a:xfrm>
            <a:off x="2820891" y="2659680"/>
            <a:ext cx="405211" cy="78646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450" dirty="0">
                <a:solidFill>
                  <a:prstClr val="white"/>
                </a:solidFill>
                <a:latin typeface="Calibri" panose="020F0502020204030204"/>
              </a:rPr>
              <a:t>6 to 12 months for </a:t>
            </a:r>
            <a:r>
              <a:rPr lang="en-US" sz="450" dirty="0" err="1">
                <a:solidFill>
                  <a:prstClr val="white"/>
                </a:solidFill>
                <a:latin typeface="Calibri" panose="020F0502020204030204"/>
              </a:rPr>
              <a:t>eMSCA</a:t>
            </a:r>
            <a:r>
              <a:rPr lang="en-US" sz="450" dirty="0">
                <a:solidFill>
                  <a:prstClr val="white"/>
                </a:solidFill>
                <a:latin typeface="Calibri" panose="020F0502020204030204"/>
              </a:rPr>
              <a:t> to notify the (amended) DD to MSCA and ECHA</a:t>
            </a:r>
          </a:p>
        </p:txBody>
      </p:sp>
      <p:sp>
        <p:nvSpPr>
          <p:cNvPr id="28" name="Rectangle 27">
            <a:extLst>
              <a:ext uri="{FF2B5EF4-FFF2-40B4-BE49-F238E27FC236}">
                <a16:creationId xmlns:a16="http://schemas.microsoft.com/office/drawing/2014/main" id="{5C5A378E-E6B8-4B6D-BE96-A316D36A34FA}"/>
              </a:ext>
            </a:extLst>
          </p:cNvPr>
          <p:cNvSpPr/>
          <p:nvPr/>
        </p:nvSpPr>
        <p:spPr>
          <a:xfrm>
            <a:off x="3236905" y="2659680"/>
            <a:ext cx="396860" cy="78646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06" dirty="0">
                <a:solidFill>
                  <a:prstClr val="white"/>
                </a:solidFill>
                <a:latin typeface="Calibri" panose="020F0502020204030204"/>
              </a:rPr>
              <a:t>30 days for MSCAs and ECHA to issue </a:t>
            </a:r>
            <a:r>
              <a:rPr lang="en-US" sz="506" dirty="0" err="1">
                <a:solidFill>
                  <a:prstClr val="white"/>
                </a:solidFill>
                <a:latin typeface="Calibri" panose="020F0502020204030204"/>
              </a:rPr>
              <a:t>PfA</a:t>
            </a:r>
            <a:r>
              <a:rPr lang="en-US" sz="506" dirty="0">
                <a:solidFill>
                  <a:prstClr val="white"/>
                </a:solidFill>
                <a:latin typeface="Calibri" panose="020F0502020204030204"/>
              </a:rPr>
              <a:t> of the DD</a:t>
            </a:r>
          </a:p>
        </p:txBody>
      </p:sp>
      <p:sp>
        <p:nvSpPr>
          <p:cNvPr id="29" name="Rectangle 28">
            <a:extLst>
              <a:ext uri="{FF2B5EF4-FFF2-40B4-BE49-F238E27FC236}">
                <a16:creationId xmlns:a16="http://schemas.microsoft.com/office/drawing/2014/main" id="{087A7DFC-3C20-4EAC-B4F8-064E4D717CCC}"/>
              </a:ext>
            </a:extLst>
          </p:cNvPr>
          <p:cNvSpPr/>
          <p:nvPr/>
        </p:nvSpPr>
        <p:spPr>
          <a:xfrm>
            <a:off x="3940235" y="2659679"/>
            <a:ext cx="527835" cy="78646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60 days for EU Commission to agree</a:t>
            </a:r>
          </a:p>
        </p:txBody>
      </p:sp>
      <p:sp>
        <p:nvSpPr>
          <p:cNvPr id="30" name="Rectangle 29">
            <a:extLst>
              <a:ext uri="{FF2B5EF4-FFF2-40B4-BE49-F238E27FC236}">
                <a16:creationId xmlns:a16="http://schemas.microsoft.com/office/drawing/2014/main" id="{9FDD9C04-D79A-437D-9CC3-DEB6623C328D}"/>
              </a:ext>
            </a:extLst>
          </p:cNvPr>
          <p:cNvSpPr/>
          <p:nvPr/>
        </p:nvSpPr>
        <p:spPr>
          <a:xfrm>
            <a:off x="4498026" y="2670209"/>
            <a:ext cx="462687" cy="77593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X days to send the updated DD to registrants</a:t>
            </a:r>
          </a:p>
        </p:txBody>
      </p:sp>
      <p:sp>
        <p:nvSpPr>
          <p:cNvPr id="31" name="Arrow: Pentagon 30">
            <a:extLst>
              <a:ext uri="{FF2B5EF4-FFF2-40B4-BE49-F238E27FC236}">
                <a16:creationId xmlns:a16="http://schemas.microsoft.com/office/drawing/2014/main" id="{EF8BD2B8-862C-4378-A3FB-926961E613A0}"/>
              </a:ext>
            </a:extLst>
          </p:cNvPr>
          <p:cNvSpPr/>
          <p:nvPr/>
        </p:nvSpPr>
        <p:spPr>
          <a:xfrm>
            <a:off x="4990670" y="2669714"/>
            <a:ext cx="1110570" cy="782331"/>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DE CA issues Final Decision within 12 months</a:t>
            </a:r>
            <a:endParaRPr lang="fr-FR" sz="591" dirty="0">
              <a:solidFill>
                <a:prstClr val="white"/>
              </a:solidFill>
              <a:latin typeface="Calibri" panose="020F0502020204030204"/>
            </a:endParaRPr>
          </a:p>
        </p:txBody>
      </p:sp>
      <p:sp>
        <p:nvSpPr>
          <p:cNvPr id="32" name="Arrow: Pentagon 31">
            <a:extLst>
              <a:ext uri="{FF2B5EF4-FFF2-40B4-BE49-F238E27FC236}">
                <a16:creationId xmlns:a16="http://schemas.microsoft.com/office/drawing/2014/main" id="{28458001-207B-4F7E-82E9-399C1874B6E2}"/>
              </a:ext>
            </a:extLst>
          </p:cNvPr>
          <p:cNvSpPr/>
          <p:nvPr/>
        </p:nvSpPr>
        <p:spPr>
          <a:xfrm>
            <a:off x="305362" y="2682665"/>
            <a:ext cx="2071404" cy="763478"/>
          </a:xfrm>
          <a:prstGeom prst="homePlat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prstClr val="white"/>
                </a:solidFill>
                <a:latin typeface="Calibri" panose="020F0502020204030204"/>
              </a:rPr>
              <a:t>DE CA </a:t>
            </a:r>
            <a:r>
              <a:rPr lang="en-US" sz="591" dirty="0">
                <a:solidFill>
                  <a:prstClr val="white"/>
                </a:solidFill>
                <a:latin typeface="ApexSans-Book"/>
              </a:rPr>
              <a:t>evaluate the 5 Sb substances and </a:t>
            </a:r>
            <a:r>
              <a:rPr lang="en-US" sz="591" dirty="0" err="1">
                <a:solidFill>
                  <a:prstClr val="white"/>
                </a:solidFill>
                <a:latin typeface="ApexSans-Book"/>
              </a:rPr>
              <a:t>i</a:t>
            </a:r>
            <a:r>
              <a:rPr lang="fr-FR" sz="591" dirty="0" err="1">
                <a:solidFill>
                  <a:prstClr val="white"/>
                </a:solidFill>
                <a:latin typeface="ApexSans-Book"/>
              </a:rPr>
              <a:t>ssue</a:t>
            </a:r>
            <a:r>
              <a:rPr lang="fr-FR" sz="591" dirty="0">
                <a:solidFill>
                  <a:prstClr val="white"/>
                </a:solidFill>
                <a:latin typeface="ApexSans-Book"/>
              </a:rPr>
              <a:t> a DD,  </a:t>
            </a:r>
            <a:r>
              <a:rPr lang="en-US" sz="591" dirty="0">
                <a:solidFill>
                  <a:prstClr val="white"/>
                </a:solidFill>
                <a:latin typeface="Calibri" panose="020F0502020204030204"/>
              </a:rPr>
              <a:t>within maximum 12 months</a:t>
            </a:r>
            <a:endParaRPr lang="fr-FR" sz="591" dirty="0">
              <a:solidFill>
                <a:prstClr val="white"/>
              </a:solidFill>
              <a:latin typeface="Calibri" panose="020F0502020204030204"/>
            </a:endParaRPr>
          </a:p>
        </p:txBody>
      </p:sp>
      <p:sp>
        <p:nvSpPr>
          <p:cNvPr id="33" name="Speech Bubble: Oval 32">
            <a:extLst>
              <a:ext uri="{FF2B5EF4-FFF2-40B4-BE49-F238E27FC236}">
                <a16:creationId xmlns:a16="http://schemas.microsoft.com/office/drawing/2014/main" id="{30F3D880-1579-47DD-8BB7-FEBEF84D47F9}"/>
              </a:ext>
            </a:extLst>
          </p:cNvPr>
          <p:cNvSpPr/>
          <p:nvPr/>
        </p:nvSpPr>
        <p:spPr>
          <a:xfrm>
            <a:off x="2677720" y="4346990"/>
            <a:ext cx="934592" cy="441852"/>
          </a:xfrm>
          <a:prstGeom prst="wedgeEllipseCallout">
            <a:avLst>
              <a:gd name="adj1" fmla="val 52297"/>
              <a:gd name="adj2" fmla="val -178975"/>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591" dirty="0">
                <a:solidFill>
                  <a:srgbClr val="000000"/>
                </a:solidFill>
                <a:latin typeface="Calibri" panose="020F0502020204030204"/>
              </a:rPr>
              <a:t>If no </a:t>
            </a:r>
            <a:r>
              <a:rPr lang="en-US" sz="591" dirty="0" err="1">
                <a:solidFill>
                  <a:srgbClr val="000000"/>
                </a:solidFill>
                <a:latin typeface="Calibri" panose="020F0502020204030204"/>
              </a:rPr>
              <a:t>PfA</a:t>
            </a:r>
            <a:r>
              <a:rPr lang="en-US" sz="591" dirty="0">
                <a:solidFill>
                  <a:srgbClr val="000000"/>
                </a:solidFill>
                <a:latin typeface="Calibri" panose="020F0502020204030204"/>
              </a:rPr>
              <a:t> received, adoption of the decision by ECHA MSC</a:t>
            </a:r>
          </a:p>
        </p:txBody>
      </p:sp>
      <p:sp>
        <p:nvSpPr>
          <p:cNvPr id="34" name="Rectangle 33">
            <a:extLst>
              <a:ext uri="{FF2B5EF4-FFF2-40B4-BE49-F238E27FC236}">
                <a16:creationId xmlns:a16="http://schemas.microsoft.com/office/drawing/2014/main" id="{84D48025-80D7-4790-8BED-F9D794CB1A3D}"/>
              </a:ext>
            </a:extLst>
          </p:cNvPr>
          <p:cNvSpPr/>
          <p:nvPr/>
        </p:nvSpPr>
        <p:spPr>
          <a:xfrm>
            <a:off x="3682145" y="3758107"/>
            <a:ext cx="642849" cy="23489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r>
              <a:rPr lang="en-US" sz="450" dirty="0">
                <a:solidFill>
                  <a:prstClr val="white"/>
                </a:solidFill>
                <a:latin typeface="Calibri" panose="020F0502020204030204"/>
              </a:rPr>
              <a:t>30 days for registrants  to provide comments on the </a:t>
            </a:r>
            <a:r>
              <a:rPr lang="en-US" sz="450" dirty="0" err="1">
                <a:solidFill>
                  <a:prstClr val="white"/>
                </a:solidFill>
                <a:latin typeface="Calibri" panose="020F0502020204030204"/>
              </a:rPr>
              <a:t>PfAs</a:t>
            </a:r>
            <a:r>
              <a:rPr lang="en-US" sz="450" dirty="0">
                <a:solidFill>
                  <a:prstClr val="white"/>
                </a:solidFill>
                <a:latin typeface="Calibri" panose="020F0502020204030204"/>
              </a:rPr>
              <a:t> to MSC</a:t>
            </a:r>
          </a:p>
        </p:txBody>
      </p:sp>
      <p:sp>
        <p:nvSpPr>
          <p:cNvPr id="35" name="Arrow: Right 34">
            <a:extLst>
              <a:ext uri="{FF2B5EF4-FFF2-40B4-BE49-F238E27FC236}">
                <a16:creationId xmlns:a16="http://schemas.microsoft.com/office/drawing/2014/main" id="{FE8C28B7-28A0-4C56-A10D-78C72663D1A4}"/>
              </a:ext>
            </a:extLst>
          </p:cNvPr>
          <p:cNvSpPr/>
          <p:nvPr/>
        </p:nvSpPr>
        <p:spPr>
          <a:xfrm>
            <a:off x="2728552" y="4501550"/>
            <a:ext cx="163073" cy="60018"/>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fr-FR" sz="1013">
              <a:solidFill>
                <a:prstClr val="white"/>
              </a:solidFill>
              <a:latin typeface="Calibri" panose="020F0502020204030204"/>
            </a:endParaRPr>
          </a:p>
        </p:txBody>
      </p:sp>
      <p:sp>
        <p:nvSpPr>
          <p:cNvPr id="36" name="Right Brace 35">
            <a:extLst>
              <a:ext uri="{FF2B5EF4-FFF2-40B4-BE49-F238E27FC236}">
                <a16:creationId xmlns:a16="http://schemas.microsoft.com/office/drawing/2014/main" id="{41A31D69-8676-4E5E-A914-8C94EE7C4D16}"/>
              </a:ext>
            </a:extLst>
          </p:cNvPr>
          <p:cNvSpPr/>
          <p:nvPr/>
        </p:nvSpPr>
        <p:spPr>
          <a:xfrm rot="5400000">
            <a:off x="5475322" y="2016420"/>
            <a:ext cx="99737" cy="1152100"/>
          </a:xfrm>
          <a:prstGeom prst="rightBrace">
            <a:avLst>
              <a:gd name="adj1" fmla="val 40333"/>
              <a:gd name="adj2" fmla="val 51322"/>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defTabSz="514350"/>
            <a:endParaRPr lang="en-US" sz="1013">
              <a:solidFill>
                <a:prstClr val="black"/>
              </a:solidFill>
              <a:latin typeface="Calibri" panose="020F0502020204030204"/>
            </a:endParaRPr>
          </a:p>
        </p:txBody>
      </p:sp>
      <p:pic>
        <p:nvPicPr>
          <p:cNvPr id="37" name="Picture 36">
            <a:extLst>
              <a:ext uri="{FF2B5EF4-FFF2-40B4-BE49-F238E27FC236}">
                <a16:creationId xmlns:a16="http://schemas.microsoft.com/office/drawing/2014/main" id="{4A1DFCD2-7623-46CC-9941-63C486CC6E6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84916" y="1346169"/>
            <a:ext cx="385577" cy="559734"/>
          </a:xfrm>
          <a:prstGeom prst="rect">
            <a:avLst/>
          </a:prstGeom>
        </p:spPr>
      </p:pic>
      <p:sp>
        <p:nvSpPr>
          <p:cNvPr id="38" name="Rectangle 37">
            <a:extLst>
              <a:ext uri="{FF2B5EF4-FFF2-40B4-BE49-F238E27FC236}">
                <a16:creationId xmlns:a16="http://schemas.microsoft.com/office/drawing/2014/main" id="{C41F1D4C-C057-459F-A3DC-CDD5BFA92373}"/>
              </a:ext>
            </a:extLst>
          </p:cNvPr>
          <p:cNvSpPr/>
          <p:nvPr/>
        </p:nvSpPr>
        <p:spPr>
          <a:xfrm>
            <a:off x="2820892" y="2659680"/>
            <a:ext cx="386057" cy="769321"/>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9" name="Rectangle 38">
            <a:extLst>
              <a:ext uri="{FF2B5EF4-FFF2-40B4-BE49-F238E27FC236}">
                <a16:creationId xmlns:a16="http://schemas.microsoft.com/office/drawing/2014/main" id="{33B56A75-451F-4D57-B7B2-7500315D7D71}"/>
              </a:ext>
            </a:extLst>
          </p:cNvPr>
          <p:cNvSpPr/>
          <p:nvPr/>
        </p:nvSpPr>
        <p:spPr>
          <a:xfrm>
            <a:off x="3241618" y="2657246"/>
            <a:ext cx="386057" cy="769321"/>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0" name="Rectangle 39">
            <a:extLst>
              <a:ext uri="{FF2B5EF4-FFF2-40B4-BE49-F238E27FC236}">
                <a16:creationId xmlns:a16="http://schemas.microsoft.com/office/drawing/2014/main" id="{D8E04562-46C9-4514-BA21-C6DB707E9EC8}"/>
              </a:ext>
            </a:extLst>
          </p:cNvPr>
          <p:cNvSpPr/>
          <p:nvPr/>
        </p:nvSpPr>
        <p:spPr>
          <a:xfrm>
            <a:off x="3662340" y="2676699"/>
            <a:ext cx="246560" cy="769321"/>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1" name="Rectangle 40">
            <a:extLst>
              <a:ext uri="{FF2B5EF4-FFF2-40B4-BE49-F238E27FC236}">
                <a16:creationId xmlns:a16="http://schemas.microsoft.com/office/drawing/2014/main" id="{C3F4507A-340E-40BB-AB85-B8A1A9B11EF9}"/>
              </a:ext>
            </a:extLst>
          </p:cNvPr>
          <p:cNvSpPr/>
          <p:nvPr/>
        </p:nvSpPr>
        <p:spPr>
          <a:xfrm>
            <a:off x="3260651" y="3481357"/>
            <a:ext cx="844554" cy="240659"/>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2" name="Rectangle 41">
            <a:extLst>
              <a:ext uri="{FF2B5EF4-FFF2-40B4-BE49-F238E27FC236}">
                <a16:creationId xmlns:a16="http://schemas.microsoft.com/office/drawing/2014/main" id="{D35D8324-B04A-4B5C-94BB-37CC90AC4D80}"/>
              </a:ext>
            </a:extLst>
          </p:cNvPr>
          <p:cNvSpPr/>
          <p:nvPr/>
        </p:nvSpPr>
        <p:spPr>
          <a:xfrm>
            <a:off x="3682144" y="3732157"/>
            <a:ext cx="667613" cy="285221"/>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3" name="Rectangle 42">
            <a:extLst>
              <a:ext uri="{FF2B5EF4-FFF2-40B4-BE49-F238E27FC236}">
                <a16:creationId xmlns:a16="http://schemas.microsoft.com/office/drawing/2014/main" id="{954B74FB-969D-4705-B089-40DD4305D448}"/>
              </a:ext>
            </a:extLst>
          </p:cNvPr>
          <p:cNvSpPr/>
          <p:nvPr/>
        </p:nvSpPr>
        <p:spPr>
          <a:xfrm>
            <a:off x="6479022" y="1912234"/>
            <a:ext cx="2621946" cy="3305009"/>
          </a:xfrm>
          <a:prstGeom prst="rect">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14313" indent="-214313">
              <a:buFont typeface="Arial" panose="020B0604020202020204" pitchFamily="34" charset="0"/>
              <a:buChar char="•"/>
            </a:pPr>
            <a:r>
              <a:rPr lang="en-US" sz="1350" b="1" dirty="0">
                <a:solidFill>
                  <a:schemeClr val="tx1"/>
                </a:solidFill>
              </a:rPr>
              <a:t>28 May 2019: </a:t>
            </a:r>
            <a:r>
              <a:rPr lang="en-US" sz="1350" dirty="0">
                <a:solidFill>
                  <a:schemeClr val="tx1"/>
                </a:solidFill>
              </a:rPr>
              <a:t>Submission of response to ECHA</a:t>
            </a:r>
          </a:p>
          <a:p>
            <a:pPr marL="214313" indent="-214313">
              <a:buFont typeface="Arial" panose="020B0604020202020204" pitchFamily="34" charset="0"/>
              <a:buChar char="•"/>
            </a:pPr>
            <a:r>
              <a:rPr lang="en-US" sz="1350" b="1" u="sng" dirty="0">
                <a:solidFill>
                  <a:schemeClr val="tx1"/>
                </a:solidFill>
              </a:rPr>
              <a:t>Any time between </a:t>
            </a:r>
            <a:r>
              <a:rPr lang="en-US" sz="1350" b="1" dirty="0">
                <a:solidFill>
                  <a:schemeClr val="tx1"/>
                </a:solidFill>
              </a:rPr>
              <a:t>Nov 2019 and May 2020: </a:t>
            </a:r>
            <a:r>
              <a:rPr lang="en-US" sz="1350" dirty="0" err="1">
                <a:solidFill>
                  <a:schemeClr val="tx1"/>
                </a:solidFill>
              </a:rPr>
              <a:t>BAuA</a:t>
            </a:r>
            <a:r>
              <a:rPr lang="en-US" sz="1350" dirty="0">
                <a:solidFill>
                  <a:schemeClr val="tx1"/>
                </a:solidFill>
              </a:rPr>
              <a:t> amends DD and sends to MSCA and ECHA</a:t>
            </a:r>
          </a:p>
          <a:p>
            <a:pPr marL="214313" indent="-214313">
              <a:buFont typeface="Arial" panose="020B0604020202020204" pitchFamily="34" charset="0"/>
              <a:buChar char="•"/>
            </a:pPr>
            <a:r>
              <a:rPr lang="en-US" sz="1350" b="1" dirty="0">
                <a:solidFill>
                  <a:schemeClr val="tx1"/>
                </a:solidFill>
              </a:rPr>
              <a:t>In Dec 2019 </a:t>
            </a:r>
            <a:r>
              <a:rPr lang="en-US" sz="1350" b="1" u="sng" dirty="0">
                <a:solidFill>
                  <a:schemeClr val="tx1"/>
                </a:solidFill>
              </a:rPr>
              <a:t>or</a:t>
            </a:r>
            <a:r>
              <a:rPr lang="en-US" sz="1350" b="1" dirty="0">
                <a:solidFill>
                  <a:schemeClr val="tx1"/>
                </a:solidFill>
              </a:rPr>
              <a:t> Jun 2020: </a:t>
            </a:r>
            <a:r>
              <a:rPr lang="en-US" sz="1350" dirty="0">
                <a:solidFill>
                  <a:schemeClr val="tx1"/>
                </a:solidFill>
              </a:rPr>
              <a:t>MSCAs and ECHA propose further amendments to DD</a:t>
            </a:r>
          </a:p>
          <a:p>
            <a:pPr marL="214313" indent="-214313">
              <a:buFont typeface="Arial" panose="020B0604020202020204" pitchFamily="34" charset="0"/>
              <a:buChar char="•"/>
            </a:pPr>
            <a:r>
              <a:rPr lang="en-US" sz="1350" b="1" dirty="0">
                <a:solidFill>
                  <a:schemeClr val="tx1"/>
                </a:solidFill>
              </a:rPr>
              <a:t>In Jan 2020 </a:t>
            </a:r>
            <a:r>
              <a:rPr lang="en-US" sz="1350" b="1" u="sng" dirty="0">
                <a:solidFill>
                  <a:schemeClr val="tx1"/>
                </a:solidFill>
              </a:rPr>
              <a:t>or</a:t>
            </a:r>
            <a:r>
              <a:rPr lang="en-US" sz="1350" b="1" dirty="0">
                <a:solidFill>
                  <a:schemeClr val="tx1"/>
                </a:solidFill>
              </a:rPr>
              <a:t> Jul 2021: </a:t>
            </a:r>
            <a:r>
              <a:rPr lang="en-US" sz="1350" dirty="0">
                <a:solidFill>
                  <a:schemeClr val="tx1"/>
                </a:solidFill>
              </a:rPr>
              <a:t>registrants have 30d </a:t>
            </a:r>
            <a:r>
              <a:rPr lang="en-US" sz="1350" dirty="0" err="1">
                <a:solidFill>
                  <a:schemeClr val="tx1"/>
                </a:solidFill>
              </a:rPr>
              <a:t>tp</a:t>
            </a:r>
            <a:r>
              <a:rPr lang="en-US" sz="1350" dirty="0">
                <a:solidFill>
                  <a:schemeClr val="tx1"/>
                </a:solidFill>
              </a:rPr>
              <a:t> comment proposed amendments to DD</a:t>
            </a:r>
          </a:p>
          <a:p>
            <a:pPr marL="214313" indent="-214313">
              <a:buFont typeface="Arial" panose="020B0604020202020204" pitchFamily="34" charset="0"/>
              <a:buChar char="•"/>
            </a:pPr>
            <a:r>
              <a:rPr lang="en-US" sz="1350" b="1" dirty="0">
                <a:solidFill>
                  <a:schemeClr val="tx1"/>
                </a:solidFill>
              </a:rPr>
              <a:t>In Spring 2020 </a:t>
            </a:r>
            <a:r>
              <a:rPr lang="en-US" sz="1350" b="1" u="sng" dirty="0">
                <a:solidFill>
                  <a:schemeClr val="tx1"/>
                </a:solidFill>
              </a:rPr>
              <a:t>or</a:t>
            </a:r>
            <a:r>
              <a:rPr lang="en-US" sz="1350" b="1" dirty="0">
                <a:solidFill>
                  <a:schemeClr val="tx1"/>
                </a:solidFill>
              </a:rPr>
              <a:t> Autumn 2020:</a:t>
            </a:r>
            <a:r>
              <a:rPr lang="en-US" sz="1350" dirty="0">
                <a:solidFill>
                  <a:schemeClr val="tx1"/>
                </a:solidFill>
              </a:rPr>
              <a:t> MSC decides on final decision</a:t>
            </a:r>
          </a:p>
        </p:txBody>
      </p:sp>
      <p:sp>
        <p:nvSpPr>
          <p:cNvPr id="45" name="Title 8">
            <a:extLst>
              <a:ext uri="{FF2B5EF4-FFF2-40B4-BE49-F238E27FC236}">
                <a16:creationId xmlns:a16="http://schemas.microsoft.com/office/drawing/2014/main" id="{A41EBD5D-DA04-4B3A-85C8-A0D80B4FF65E}"/>
              </a:ext>
            </a:extLst>
          </p:cNvPr>
          <p:cNvSpPr>
            <a:spLocks noGrp="1"/>
          </p:cNvSpPr>
          <p:nvPr>
            <p:ph type="title"/>
          </p:nvPr>
        </p:nvSpPr>
        <p:spPr>
          <a:xfrm>
            <a:off x="457200" y="1800"/>
            <a:ext cx="8229600" cy="1143000"/>
          </a:xfrm>
        </p:spPr>
        <p:txBody>
          <a:bodyPr>
            <a:normAutofit/>
          </a:bodyPr>
          <a:lstStyle/>
          <a:p>
            <a:r>
              <a:rPr lang="en-US" sz="3200" b="1" dirty="0"/>
              <a:t>4.1 REACH CCH and </a:t>
            </a:r>
            <a:r>
              <a:rPr lang="en-US" sz="3200" b="1" dirty="0" err="1"/>
              <a:t>SEv</a:t>
            </a:r>
            <a:r>
              <a:rPr lang="en-US" sz="3200" b="1" dirty="0"/>
              <a:t> (13/13)</a:t>
            </a:r>
          </a:p>
        </p:txBody>
      </p:sp>
      <p:sp>
        <p:nvSpPr>
          <p:cNvPr id="46" name="Slide Number Placeholder 6">
            <a:extLst>
              <a:ext uri="{FF2B5EF4-FFF2-40B4-BE49-F238E27FC236}">
                <a16:creationId xmlns:a16="http://schemas.microsoft.com/office/drawing/2014/main" id="{34F280D9-0357-4CDC-81F0-71EB60AAD864}"/>
              </a:ext>
            </a:extLst>
          </p:cNvPr>
          <p:cNvSpPr>
            <a:spLocks noGrp="1"/>
          </p:cNvSpPr>
          <p:nvPr>
            <p:ph type="sldNum" sz="quarter" idx="12"/>
          </p:nvPr>
        </p:nvSpPr>
        <p:spPr>
          <a:xfrm>
            <a:off x="4350804" y="6589861"/>
            <a:ext cx="442392" cy="268139"/>
          </a:xfrm>
        </p:spPr>
        <p:txBody>
          <a:bodyPr/>
          <a:lstStyle/>
          <a:p>
            <a:fld id="{EF70D123-9DC6-4163-8D18-78791503709C}" type="slidenum">
              <a:rPr lang="en-US" smtClean="0"/>
              <a:pPr/>
              <a:t>31</a:t>
            </a:fld>
            <a:endParaRPr lang="en-US"/>
          </a:p>
        </p:txBody>
      </p:sp>
      <p:sp>
        <p:nvSpPr>
          <p:cNvPr id="47" name="Footer Placeholder 7">
            <a:extLst>
              <a:ext uri="{FF2B5EF4-FFF2-40B4-BE49-F238E27FC236}">
                <a16:creationId xmlns:a16="http://schemas.microsoft.com/office/drawing/2014/main" id="{784F4D5F-56AC-42F9-97F5-F7E85A261CF4}"/>
              </a:ext>
            </a:extLst>
          </p:cNvPr>
          <p:cNvSpPr>
            <a:spLocks noGrp="1"/>
          </p:cNvSpPr>
          <p:nvPr>
            <p:ph type="ftr" sz="quarter" idx="11"/>
          </p:nvPr>
        </p:nvSpPr>
        <p:spPr>
          <a:xfrm>
            <a:off x="3124200" y="6181318"/>
            <a:ext cx="2895600" cy="365125"/>
          </a:xfrm>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42002977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 i2a Regulatory challenges</a:t>
            </a:r>
          </a:p>
        </p:txBody>
      </p:sp>
      <p:sp>
        <p:nvSpPr>
          <p:cNvPr id="7" name="Slide Number Placeholder 6"/>
          <p:cNvSpPr>
            <a:spLocks noGrp="1"/>
          </p:cNvSpPr>
          <p:nvPr>
            <p:ph type="sldNum" sz="quarter" idx="12"/>
          </p:nvPr>
        </p:nvSpPr>
        <p:spPr/>
        <p:txBody>
          <a:bodyPr/>
          <a:lstStyle/>
          <a:p>
            <a:fld id="{EF70D123-9DC6-4163-8D18-78791503709C}" type="slidenum">
              <a:rPr lang="en-US" smtClean="0"/>
              <a:pPr/>
              <a:t>32</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graphicFrame>
        <p:nvGraphicFramePr>
          <p:cNvPr id="4" name="Diagram 3">
            <a:extLst>
              <a:ext uri="{FF2B5EF4-FFF2-40B4-BE49-F238E27FC236}">
                <a16:creationId xmlns:a16="http://schemas.microsoft.com/office/drawing/2014/main" id="{B8E16A43-5AC7-4F2F-A9B8-F01805FEFF4E}"/>
              </a:ext>
            </a:extLst>
          </p:cNvPr>
          <p:cNvGraphicFramePr/>
          <p:nvPr>
            <p:extLst>
              <p:ext uri="{D42A27DB-BD31-4B8C-83A1-F6EECF244321}">
                <p14:modId xmlns:p14="http://schemas.microsoft.com/office/powerpoint/2010/main" val="2530849508"/>
              </p:ext>
            </p:extLst>
          </p:nvPr>
        </p:nvGraphicFramePr>
        <p:xfrm>
          <a:off x="427084" y="1188218"/>
          <a:ext cx="8321380" cy="4545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Rectangle: Rounded Corners 1">
            <a:extLst>
              <a:ext uri="{FF2B5EF4-FFF2-40B4-BE49-F238E27FC236}">
                <a16:creationId xmlns:a16="http://schemas.microsoft.com/office/drawing/2014/main" id="{87018CAA-1B60-40F7-8592-EE7D5B7C6574}"/>
              </a:ext>
            </a:extLst>
          </p:cNvPr>
          <p:cNvSpPr/>
          <p:nvPr/>
        </p:nvSpPr>
        <p:spPr>
          <a:xfrm>
            <a:off x="2987824" y="2483168"/>
            <a:ext cx="1362980" cy="864096"/>
          </a:xfrm>
          <a:prstGeom prst="roundRect">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636142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(1/7)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302840" y="1179901"/>
            <a:ext cx="4047964" cy="2897171"/>
          </a:xfrm>
        </p:spPr>
        <p:txBody>
          <a:bodyPr/>
          <a:lstStyle/>
          <a:p>
            <a:pPr marL="0" indent="0">
              <a:buNone/>
            </a:pPr>
            <a:r>
              <a:rPr lang="en-US" sz="2000" b="1" dirty="0">
                <a:solidFill>
                  <a:srgbClr val="0070C0"/>
                </a:solidFill>
              </a:rPr>
              <a:t>Classification - IARC</a:t>
            </a:r>
          </a:p>
          <a:p>
            <a:pPr marL="0" indent="0">
              <a:buNone/>
            </a:pPr>
            <a:endParaRPr lang="en-US" sz="2000" b="1" dirty="0">
              <a:solidFill>
                <a:srgbClr val="FF0000"/>
              </a:solidFill>
            </a:endParaRPr>
          </a:p>
          <a:p>
            <a:pPr>
              <a:buFont typeface="Arial" panose="020B0604020202020204" pitchFamily="34" charset="0"/>
              <a:buChar char="•"/>
            </a:pPr>
            <a:r>
              <a:rPr lang="en-US" sz="1600" dirty="0"/>
              <a:t>1989 classification of ATO under IARC: Carcinogen cat. 2B (= cat. 2 under GHS), based on evidence reported in IARC Monograph</a:t>
            </a:r>
          </a:p>
          <a:p>
            <a:pPr>
              <a:buFont typeface="Arial" panose="020B0604020202020204" pitchFamily="34" charset="0"/>
              <a:buChar char="•"/>
            </a:pPr>
            <a:endParaRPr lang="en-US" sz="1600" dirty="0"/>
          </a:p>
          <a:p>
            <a:pPr>
              <a:buFont typeface="Arial" panose="020B0604020202020204" pitchFamily="34" charset="0"/>
              <a:buChar char="•"/>
            </a:pPr>
            <a:r>
              <a:rPr lang="en-US" sz="1600" dirty="0"/>
              <a:t>IARC regularly revises new evidence to update classifications as necessary (e.g. US NTP)</a:t>
            </a:r>
          </a:p>
          <a:p>
            <a:pPr>
              <a:buFont typeface="Arial" panose="020B0604020202020204" pitchFamily="34" charset="0"/>
              <a:buChar char="•"/>
            </a:pPr>
            <a:endParaRPr lang="en-US" sz="1600" dirty="0"/>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33</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pic>
        <p:nvPicPr>
          <p:cNvPr id="2" name="Picture 1">
            <a:extLst>
              <a:ext uri="{FF2B5EF4-FFF2-40B4-BE49-F238E27FC236}">
                <a16:creationId xmlns:a16="http://schemas.microsoft.com/office/drawing/2014/main" id="{962589BF-F7C8-491C-8489-702BE66135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72624" y="989738"/>
            <a:ext cx="4717413" cy="3155433"/>
          </a:xfrm>
          <a:prstGeom prst="rect">
            <a:avLst/>
          </a:prstGeom>
        </p:spPr>
      </p:pic>
      <p:sp>
        <p:nvSpPr>
          <p:cNvPr id="11" name="Content Placeholder 9">
            <a:extLst>
              <a:ext uri="{FF2B5EF4-FFF2-40B4-BE49-F238E27FC236}">
                <a16:creationId xmlns:a16="http://schemas.microsoft.com/office/drawing/2014/main" id="{BFEB17BF-1B81-45D2-8042-1EC41C99EC7F}"/>
              </a:ext>
            </a:extLst>
          </p:cNvPr>
          <p:cNvSpPr txBox="1">
            <a:spLocks/>
          </p:cNvSpPr>
          <p:nvPr/>
        </p:nvSpPr>
        <p:spPr>
          <a:xfrm>
            <a:off x="302840" y="4221087"/>
            <a:ext cx="8445624" cy="1800201"/>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dirty="0"/>
              <a:t>ATO has been </a:t>
            </a:r>
            <a:r>
              <a:rPr lang="en-US" sz="1600" b="1" dirty="0"/>
              <a:t>selected as a medium priority substance </a:t>
            </a:r>
            <a:r>
              <a:rPr lang="en-US" sz="1600" dirty="0"/>
              <a:t>for IARC 2020-2024 Monographs program </a:t>
            </a:r>
            <a:r>
              <a:rPr lang="en-US" sz="1600" dirty="0">
                <a:sym typeface="Wingdings" panose="05000000000000000000" pitchFamily="2" charset="2"/>
              </a:rPr>
              <a:t> IARC intends to update Monograph/Classification</a:t>
            </a:r>
          </a:p>
          <a:p>
            <a:pPr>
              <a:buFont typeface="Arial" panose="020B0604020202020204" pitchFamily="34" charset="0"/>
              <a:buChar char="•"/>
            </a:pPr>
            <a:endParaRPr lang="en-US" sz="1100" dirty="0">
              <a:sym typeface="Wingdings" panose="05000000000000000000" pitchFamily="2" charset="2"/>
            </a:endParaRPr>
          </a:p>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Quite opaque functioning, authoritative power on international regulations</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Unknown; by 2024?  </a:t>
            </a:r>
            <a:r>
              <a:rPr lang="en-US" sz="1600" b="1" dirty="0">
                <a:solidFill>
                  <a:schemeClr val="tx1"/>
                </a:solidFill>
                <a:sym typeface="Wingdings" panose="05000000000000000000" pitchFamily="2" charset="2"/>
              </a:rPr>
              <a:t> Opportunity to submit workplace exposure data!</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Retain current classification and/or limit to &lt; 4 µm powders</a:t>
            </a:r>
            <a:endParaRPr lang="en-US" sz="1600" dirty="0">
              <a:solidFill>
                <a:schemeClr val="tx1"/>
              </a:solidFill>
            </a:endParaRPr>
          </a:p>
        </p:txBody>
      </p:sp>
    </p:spTree>
    <p:extLst>
      <p:ext uri="{BB962C8B-B14F-4D97-AF65-F5344CB8AC3E}">
        <p14:creationId xmlns:p14="http://schemas.microsoft.com/office/powerpoint/2010/main" val="3876098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(2/7)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908720"/>
            <a:ext cx="7199746" cy="3960439"/>
          </a:xfrm>
        </p:spPr>
        <p:txBody>
          <a:bodyPr/>
          <a:lstStyle/>
          <a:p>
            <a:pPr marL="0" indent="0">
              <a:buNone/>
            </a:pPr>
            <a:r>
              <a:rPr lang="en-US" sz="1800" b="1" dirty="0">
                <a:solidFill>
                  <a:srgbClr val="0070C0"/>
                </a:solidFill>
              </a:rPr>
              <a:t>Classification - US NTP </a:t>
            </a:r>
            <a:r>
              <a:rPr lang="en-US" sz="1800" b="1" dirty="0" err="1">
                <a:solidFill>
                  <a:srgbClr val="0070C0"/>
                </a:solidFill>
              </a:rPr>
              <a:t>RoC</a:t>
            </a:r>
            <a:endParaRPr lang="en-US" sz="1800" b="1" dirty="0">
              <a:solidFill>
                <a:srgbClr val="0070C0"/>
              </a:solidFill>
            </a:endParaRPr>
          </a:p>
          <a:p>
            <a:pPr>
              <a:buFont typeface="Arial" panose="020B0604020202020204" pitchFamily="34" charset="0"/>
              <a:buChar char="•"/>
            </a:pPr>
            <a:endParaRPr lang="en-US" sz="1800" b="1" dirty="0"/>
          </a:p>
          <a:p>
            <a:pPr>
              <a:buFont typeface="Arial" panose="020B0604020202020204" pitchFamily="34" charset="0"/>
              <a:buChar char="•"/>
            </a:pPr>
            <a:r>
              <a:rPr lang="en-US" sz="1800" b="1" dirty="0"/>
              <a:t>2018: </a:t>
            </a:r>
            <a:r>
              <a:rPr lang="en-US" sz="1800" dirty="0"/>
              <a:t>US NTP reviews carcinogenicity evidence and proposes to list ATO on Report on Carcinogens (i2a participates in all meetings)</a:t>
            </a:r>
          </a:p>
          <a:p>
            <a:pPr>
              <a:buFont typeface="Arial" panose="020B0604020202020204" pitchFamily="34" charset="0"/>
              <a:buChar char="•"/>
            </a:pPr>
            <a:r>
              <a:rPr lang="en-US" sz="1800" b="1" dirty="0"/>
              <a:t>3 Dec 2018: </a:t>
            </a:r>
            <a:r>
              <a:rPr lang="en-US" sz="1800" dirty="0"/>
              <a:t>B&amp;C letter to NTP requesting narrower scope for listing of ATO because only inhalation data shows cancer, and other cases set precedent for physical-form specific listing</a:t>
            </a:r>
          </a:p>
          <a:p>
            <a:pPr>
              <a:buFont typeface="Arial" panose="020B0604020202020204" pitchFamily="34" charset="0"/>
              <a:buChar char="•"/>
            </a:pPr>
            <a:r>
              <a:rPr lang="en-US" sz="1800" b="1" dirty="0"/>
              <a:t>14 Mar 2019: </a:t>
            </a:r>
            <a:r>
              <a:rPr lang="en-US" sz="1800" dirty="0"/>
              <a:t>NTP responds cannot limit scope</a:t>
            </a:r>
          </a:p>
          <a:p>
            <a:pPr>
              <a:buFont typeface="Arial" panose="020B0604020202020204" pitchFamily="34" charset="0"/>
              <a:buChar char="•"/>
            </a:pPr>
            <a:r>
              <a:rPr lang="en-US" sz="1800" b="1" dirty="0"/>
              <a:t>24 Apr 2019: </a:t>
            </a:r>
            <a:r>
              <a:rPr lang="en-US" sz="1800" dirty="0"/>
              <a:t>B&amp;C last written request to narrow the scope of the listing of ATO to &lt; 4 µmm inhalable particles</a:t>
            </a:r>
          </a:p>
          <a:p>
            <a:pPr>
              <a:buFont typeface="Arial" panose="020B0604020202020204" pitchFamily="34" charset="0"/>
              <a:buChar char="•"/>
            </a:pPr>
            <a:r>
              <a:rPr lang="en-US" sz="1800" b="1" dirty="0"/>
              <a:t>May 2019: </a:t>
            </a:r>
            <a:r>
              <a:rPr lang="en-US" sz="1800" dirty="0"/>
              <a:t>B&amp;C escalate matter at higher political level inside NTP</a:t>
            </a:r>
            <a:endParaRPr lang="en-US" sz="1800" b="1" dirty="0">
              <a:solidFill>
                <a:srgbClr val="FF0000"/>
              </a:solidFill>
            </a:endParaRPr>
          </a:p>
          <a:p>
            <a:pPr marL="0" indent="0">
              <a:buNone/>
            </a:pPr>
            <a:endParaRPr lang="en-US" sz="1800" b="1" dirty="0">
              <a:solidFill>
                <a:srgbClr val="FF0000"/>
              </a:solidFill>
            </a:endParaRPr>
          </a:p>
          <a:p>
            <a:pPr>
              <a:buFont typeface="Arial" panose="020B0604020202020204" pitchFamily="34" charset="0"/>
              <a:buChar char="•"/>
            </a:pPr>
            <a:endParaRPr lang="en-US" sz="1800" dirty="0"/>
          </a:p>
          <a:p>
            <a:pPr>
              <a:buFont typeface="Arial" panose="020B0604020202020204" pitchFamily="34" charset="0"/>
              <a:buChar char="•"/>
            </a:pPr>
            <a:endParaRPr lang="en-US" sz="1800" dirty="0"/>
          </a:p>
          <a:p>
            <a:pPr>
              <a:buFont typeface="Arial" panose="020B0604020202020204" pitchFamily="34" charset="0"/>
              <a:buChar char="•"/>
            </a:pPr>
            <a:endParaRPr lang="en-US" sz="18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34</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2" name="Rectangle 1">
            <a:extLst>
              <a:ext uri="{FF2B5EF4-FFF2-40B4-BE49-F238E27FC236}">
                <a16:creationId xmlns:a16="http://schemas.microsoft.com/office/drawing/2014/main" id="{BEA86DCA-5B04-4DFC-B932-F44B7889555B}"/>
              </a:ext>
            </a:extLst>
          </p:cNvPr>
          <p:cNvSpPr/>
          <p:nvPr/>
        </p:nvSpPr>
        <p:spPr>
          <a:xfrm>
            <a:off x="251520" y="4953942"/>
            <a:ext cx="8892480" cy="923330"/>
          </a:xfrm>
          <a:prstGeom prst="rect">
            <a:avLst/>
          </a:prstGeom>
        </p:spPr>
        <p:txBody>
          <a:bodyPr wrap="square">
            <a:spAutoFit/>
          </a:bodyPr>
          <a:lstStyle/>
          <a:p>
            <a:pPr>
              <a:buFont typeface="Arial" panose="020B0604020202020204" pitchFamily="34" charset="0"/>
              <a:buChar char="•"/>
            </a:pPr>
            <a:r>
              <a:rPr lang="en-US" b="1" dirty="0">
                <a:solidFill>
                  <a:srgbClr val="C00000"/>
                </a:solidFill>
                <a:sym typeface="Wingdings" panose="05000000000000000000" pitchFamily="2" charset="2"/>
              </a:rPr>
              <a:t> IMPACT: </a:t>
            </a:r>
            <a:r>
              <a:rPr lang="en-US" dirty="0">
                <a:sym typeface="Wingdings" panose="05000000000000000000" pitchFamily="2" charset="2"/>
              </a:rPr>
              <a:t>Quite opaque functioning, authoritative power on international regulations</a:t>
            </a:r>
          </a:p>
          <a:p>
            <a:pPr>
              <a:buFont typeface="Arial" panose="020B0604020202020204" pitchFamily="34" charset="0"/>
              <a:buChar char="•"/>
            </a:pPr>
            <a:r>
              <a:rPr lang="en-US" b="1" dirty="0">
                <a:solidFill>
                  <a:srgbClr val="0070C0"/>
                </a:solidFill>
                <a:sym typeface="Wingdings" panose="05000000000000000000" pitchFamily="2" charset="2"/>
              </a:rPr>
              <a:t> TIMING: </a:t>
            </a:r>
            <a:r>
              <a:rPr lang="en-US" dirty="0">
                <a:sym typeface="Wingdings" panose="05000000000000000000" pitchFamily="2" charset="2"/>
              </a:rPr>
              <a:t>Unknown; by end 2019? 2020?</a:t>
            </a:r>
          </a:p>
          <a:p>
            <a:pPr>
              <a:buFont typeface="Arial" panose="020B0604020202020204" pitchFamily="34" charset="0"/>
              <a:buChar char="•"/>
            </a:pPr>
            <a:r>
              <a:rPr lang="en-US" b="1" dirty="0">
                <a:solidFill>
                  <a:srgbClr val="00B050"/>
                </a:solidFill>
                <a:sym typeface="Wingdings" panose="05000000000000000000" pitchFamily="2" charset="2"/>
              </a:rPr>
              <a:t> i2a’s GOAL: </a:t>
            </a:r>
            <a:r>
              <a:rPr lang="en-US" dirty="0">
                <a:sym typeface="Wingdings" panose="05000000000000000000" pitchFamily="2" charset="2"/>
              </a:rPr>
              <a:t>Limit to &lt; 4 µm powders</a:t>
            </a:r>
            <a:endParaRPr lang="en-US" dirty="0"/>
          </a:p>
        </p:txBody>
      </p:sp>
      <p:pic>
        <p:nvPicPr>
          <p:cNvPr id="4098" name="Picture 2" descr="14th Report on Carcinogens cover">
            <a:extLst>
              <a:ext uri="{FF2B5EF4-FFF2-40B4-BE49-F238E27FC236}">
                <a16:creationId xmlns:a16="http://schemas.microsoft.com/office/drawing/2014/main" id="{0F0F92A6-62AB-4EBC-B548-3BC76547767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656946" y="1052736"/>
            <a:ext cx="1190625"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6858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(3/7)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302840" y="1124744"/>
            <a:ext cx="5716960" cy="3309434"/>
          </a:xfrm>
        </p:spPr>
        <p:txBody>
          <a:bodyPr/>
          <a:lstStyle/>
          <a:p>
            <a:pPr marL="0" indent="0">
              <a:buNone/>
            </a:pPr>
            <a:r>
              <a:rPr lang="en-US" sz="2000" b="1" dirty="0">
                <a:solidFill>
                  <a:srgbClr val="0070C0"/>
                </a:solidFill>
              </a:rPr>
              <a:t>Classification – US ATSDR</a:t>
            </a:r>
          </a:p>
          <a:p>
            <a:pPr marL="0" indent="0">
              <a:buNone/>
            </a:pPr>
            <a:endParaRPr lang="en-US" sz="2000" b="1" dirty="0">
              <a:solidFill>
                <a:srgbClr val="FF0000"/>
              </a:solidFill>
            </a:endParaRPr>
          </a:p>
          <a:p>
            <a:pPr>
              <a:buFont typeface="Arial" panose="020B0604020202020204" pitchFamily="34" charset="0"/>
              <a:buChar char="•"/>
            </a:pPr>
            <a:r>
              <a:rPr lang="en-US" sz="1600" dirty="0"/>
              <a:t>Apr 2017 Toxicity Profile for Sb &amp; Sb compounds for comment</a:t>
            </a:r>
          </a:p>
          <a:p>
            <a:pPr>
              <a:buFont typeface="Arial" panose="020B0604020202020204" pitchFamily="34" charset="0"/>
              <a:buChar char="•"/>
            </a:pPr>
            <a:endParaRPr lang="en-US" sz="1600" dirty="0"/>
          </a:p>
          <a:p>
            <a:pPr>
              <a:buFont typeface="Arial" panose="020B0604020202020204" pitchFamily="34" charset="0"/>
              <a:buChar char="•"/>
            </a:pPr>
            <a:r>
              <a:rPr lang="en-US" sz="1600" dirty="0"/>
              <a:t>Sep 2017: i2a submits comments</a:t>
            </a:r>
          </a:p>
          <a:p>
            <a:pPr>
              <a:buFont typeface="Arial" panose="020B0604020202020204" pitchFamily="34" charset="0"/>
              <a:buChar char="•"/>
            </a:pPr>
            <a:endParaRPr lang="en-US" sz="1600" dirty="0"/>
          </a:p>
          <a:p>
            <a:pPr>
              <a:buFont typeface="Arial" panose="020B0604020202020204" pitchFamily="34" charset="0"/>
              <a:buChar char="•"/>
            </a:pPr>
            <a:r>
              <a:rPr lang="en-US" sz="1600" dirty="0"/>
              <a:t>Apr 2019: ATSDR solicits public nominations of substances for annual Toxicity Profile development</a:t>
            </a:r>
          </a:p>
          <a:p>
            <a:pPr>
              <a:buFont typeface="Arial" panose="020B0604020202020204" pitchFamily="34" charset="0"/>
              <a:buChar char="•"/>
            </a:pPr>
            <a:endParaRPr lang="en-US" sz="1600" dirty="0"/>
          </a:p>
          <a:p>
            <a:pPr>
              <a:buFont typeface="Arial" panose="020B0604020202020204" pitchFamily="34" charset="0"/>
              <a:buChar char="•"/>
            </a:pPr>
            <a:r>
              <a:rPr lang="en-US" sz="1600" dirty="0"/>
              <a:t>20 May 2019: Deadline to nominate substances</a:t>
            </a:r>
          </a:p>
          <a:p>
            <a:pPr>
              <a:buFont typeface="Arial" panose="020B0604020202020204" pitchFamily="34" charset="0"/>
              <a:buChar char="•"/>
            </a:pPr>
            <a:endParaRPr lang="en-US" sz="1600" dirty="0"/>
          </a:p>
          <a:p>
            <a:pPr>
              <a:buFont typeface="Arial" panose="020B0604020202020204" pitchFamily="34" charset="0"/>
              <a:buChar char="•"/>
            </a:pPr>
            <a:endParaRPr lang="en-US" sz="1600" dirty="0"/>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35</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1" name="Content Placeholder 9">
            <a:extLst>
              <a:ext uri="{FF2B5EF4-FFF2-40B4-BE49-F238E27FC236}">
                <a16:creationId xmlns:a16="http://schemas.microsoft.com/office/drawing/2014/main" id="{BFEB17BF-1B81-45D2-8042-1EC41C99EC7F}"/>
              </a:ext>
            </a:extLst>
          </p:cNvPr>
          <p:cNvSpPr txBox="1">
            <a:spLocks/>
          </p:cNvSpPr>
          <p:nvPr/>
        </p:nvSpPr>
        <p:spPr>
          <a:xfrm>
            <a:off x="302840" y="4551038"/>
            <a:ext cx="8733656" cy="1470250"/>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Quite opaque functioning, authoritative power on international consumer product regulations</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Unknown; what happens after nomination?</a:t>
            </a:r>
            <a:r>
              <a:rPr lang="en-US" sz="1600" dirty="0">
                <a:sym typeface="Wingdings" panose="05000000000000000000" pitchFamily="2" charset="2"/>
              </a:rPr>
              <a:t> </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No action or inform about on-going work (not worth updating profile for now)</a:t>
            </a:r>
            <a:endParaRPr lang="en-US" sz="1600" dirty="0">
              <a:solidFill>
                <a:schemeClr val="tx1"/>
              </a:solidFill>
            </a:endParaRPr>
          </a:p>
        </p:txBody>
      </p:sp>
      <p:pic>
        <p:nvPicPr>
          <p:cNvPr id="3" name="Picture 2">
            <a:extLst>
              <a:ext uri="{FF2B5EF4-FFF2-40B4-BE49-F238E27FC236}">
                <a16:creationId xmlns:a16="http://schemas.microsoft.com/office/drawing/2014/main" id="{960CF4D6-88DD-405A-A280-5FB334A4A98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76772" y="1126178"/>
            <a:ext cx="2641426" cy="3309434"/>
          </a:xfrm>
          <a:prstGeom prst="rect">
            <a:avLst/>
          </a:prstGeom>
        </p:spPr>
      </p:pic>
    </p:spTree>
    <p:extLst>
      <p:ext uri="{BB962C8B-B14F-4D97-AF65-F5344CB8AC3E}">
        <p14:creationId xmlns:p14="http://schemas.microsoft.com/office/powerpoint/2010/main" val="22310628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(4/7)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107504" y="1124744"/>
            <a:ext cx="5725144" cy="3309434"/>
          </a:xfrm>
        </p:spPr>
        <p:txBody>
          <a:bodyPr/>
          <a:lstStyle/>
          <a:p>
            <a:pPr marL="0" indent="0">
              <a:buNone/>
            </a:pPr>
            <a:r>
              <a:rPr lang="en-US" sz="2000" b="1" dirty="0">
                <a:solidFill>
                  <a:srgbClr val="0070C0"/>
                </a:solidFill>
              </a:rPr>
              <a:t>Risk assessment – Canada</a:t>
            </a:r>
          </a:p>
          <a:p>
            <a:pPr marL="0" indent="0">
              <a:buNone/>
            </a:pPr>
            <a:endParaRPr lang="en-US" sz="2000" b="1" dirty="0">
              <a:solidFill>
                <a:srgbClr val="FF0000"/>
              </a:solidFill>
            </a:endParaRPr>
          </a:p>
          <a:p>
            <a:pPr>
              <a:buFont typeface="Arial" panose="020B0604020202020204" pitchFamily="34" charset="0"/>
              <a:buChar char="•"/>
            </a:pPr>
            <a:r>
              <a:rPr lang="en-US" sz="1600" dirty="0"/>
              <a:t>Sep 2018: Canada concludes that 11 Sb substances (including: APO, ATS, ATC, SAA and SHHA) do not meet toxicity criteria, no follow-up activity needed</a:t>
            </a:r>
          </a:p>
          <a:p>
            <a:pPr>
              <a:buFont typeface="Arial" panose="020B0604020202020204" pitchFamily="34" charset="0"/>
              <a:buChar char="•"/>
            </a:pPr>
            <a:endParaRPr lang="en-US" sz="1600" dirty="0"/>
          </a:p>
          <a:p>
            <a:pPr>
              <a:buFont typeface="Arial" panose="020B0604020202020204" pitchFamily="34" charset="0"/>
              <a:buChar char="•"/>
            </a:pPr>
            <a:r>
              <a:rPr lang="en-US" sz="1600" dirty="0"/>
              <a:t>Feb 2019: Canada announces that Sb may need further evaluation (because monitored/evaluated in other regions)</a:t>
            </a:r>
          </a:p>
          <a:p>
            <a:pPr>
              <a:buFont typeface="Arial" panose="020B0604020202020204" pitchFamily="34" charset="0"/>
              <a:buChar char="•"/>
            </a:pPr>
            <a:endParaRPr lang="en-US" sz="1600" dirty="0"/>
          </a:p>
          <a:p>
            <a:pPr>
              <a:buFont typeface="Arial" panose="020B0604020202020204" pitchFamily="34" charset="0"/>
              <a:buChar char="•"/>
            </a:pPr>
            <a:r>
              <a:rPr lang="en-US" sz="1600" dirty="0"/>
              <a:t>Mar 2019: i2a informs about on-going REACH Evaluation</a:t>
            </a:r>
          </a:p>
          <a:p>
            <a:pPr>
              <a:buFont typeface="Arial" panose="020B0604020202020204" pitchFamily="34" charset="0"/>
              <a:buChar char="•"/>
            </a:pPr>
            <a:endParaRPr lang="en-US" sz="1600" dirty="0"/>
          </a:p>
          <a:p>
            <a:pPr>
              <a:buFont typeface="Arial" panose="020B0604020202020204" pitchFamily="34" charset="0"/>
              <a:buChar char="•"/>
            </a:pPr>
            <a:endParaRPr lang="en-US" sz="1600" dirty="0"/>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36</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1" name="Content Placeholder 9">
            <a:extLst>
              <a:ext uri="{FF2B5EF4-FFF2-40B4-BE49-F238E27FC236}">
                <a16:creationId xmlns:a16="http://schemas.microsoft.com/office/drawing/2014/main" id="{BFEB17BF-1B81-45D2-8042-1EC41C99EC7F}"/>
              </a:ext>
            </a:extLst>
          </p:cNvPr>
          <p:cNvSpPr txBox="1">
            <a:spLocks/>
          </p:cNvSpPr>
          <p:nvPr/>
        </p:nvSpPr>
        <p:spPr>
          <a:xfrm>
            <a:off x="107504" y="4713548"/>
            <a:ext cx="8733656" cy="1307739"/>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Accessible but ‘open’ process, will find ‘inspiration’ in EU and US work</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Unknown </a:t>
            </a:r>
            <a:r>
              <a:rPr lang="en-US" sz="1600" dirty="0">
                <a:sym typeface="Wingdings" panose="05000000000000000000" pitchFamily="2" charset="2"/>
              </a:rPr>
              <a:t> </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Inform/share about on-going work (not worth evaluating now)</a:t>
            </a:r>
            <a:endParaRPr lang="en-US" sz="1600" dirty="0">
              <a:solidFill>
                <a:schemeClr val="tx1"/>
              </a:solidFill>
            </a:endParaRPr>
          </a:p>
        </p:txBody>
      </p:sp>
      <p:pic>
        <p:nvPicPr>
          <p:cNvPr id="2" name="Picture 1">
            <a:extLst>
              <a:ext uri="{FF2B5EF4-FFF2-40B4-BE49-F238E27FC236}">
                <a16:creationId xmlns:a16="http://schemas.microsoft.com/office/drawing/2014/main" id="{587C9203-0AA8-4D15-B93E-556484535203}"/>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832648" y="845374"/>
            <a:ext cx="3311352" cy="3879012"/>
          </a:xfrm>
          <a:prstGeom prst="rect">
            <a:avLst/>
          </a:prstGeom>
        </p:spPr>
      </p:pic>
    </p:spTree>
    <p:extLst>
      <p:ext uri="{BB962C8B-B14F-4D97-AF65-F5344CB8AC3E}">
        <p14:creationId xmlns:p14="http://schemas.microsoft.com/office/powerpoint/2010/main" val="18404524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54.2 Regulatory update (5/7)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980728"/>
            <a:ext cx="8229600" cy="3309434"/>
          </a:xfrm>
        </p:spPr>
        <p:txBody>
          <a:bodyPr/>
          <a:lstStyle/>
          <a:p>
            <a:pPr marL="0" indent="0">
              <a:buNone/>
            </a:pPr>
            <a:r>
              <a:rPr lang="en-US" sz="2000" b="1" dirty="0">
                <a:solidFill>
                  <a:srgbClr val="0070C0"/>
                </a:solidFill>
              </a:rPr>
              <a:t>Workplace restrictions – US ACGIH</a:t>
            </a:r>
          </a:p>
          <a:p>
            <a:pPr marL="0" indent="0">
              <a:buNone/>
            </a:pPr>
            <a:endParaRPr lang="en-US" sz="1100" b="1" dirty="0">
              <a:solidFill>
                <a:srgbClr val="FF0000"/>
              </a:solidFill>
            </a:endParaRPr>
          </a:p>
          <a:p>
            <a:pPr>
              <a:buFont typeface="Arial" panose="020B0604020202020204" pitchFamily="34" charset="0"/>
              <a:buChar char="•"/>
            </a:pPr>
            <a:r>
              <a:rPr lang="en-US" sz="1600" dirty="0"/>
              <a:t>Since 1994: TLV at 0.5 mg/m³ inhalable for ATO</a:t>
            </a:r>
          </a:p>
          <a:p>
            <a:pPr>
              <a:buFont typeface="Arial" panose="020B0604020202020204" pitchFamily="34" charset="0"/>
              <a:buChar char="•"/>
            </a:pPr>
            <a:endParaRPr lang="en-US" sz="1600" dirty="0"/>
          </a:p>
          <a:p>
            <a:pPr>
              <a:buFont typeface="Arial" panose="020B0604020202020204" pitchFamily="34" charset="0"/>
              <a:buChar char="•"/>
            </a:pPr>
            <a:r>
              <a:rPr lang="en-US" sz="1600" dirty="0"/>
              <a:t>Jan 2017: ATO on ‘Notice of Intended Change’ list, and TLV proposal of 0.03 mg/m³ for ATO in respirable (&lt; 4 µm)</a:t>
            </a:r>
          </a:p>
          <a:p>
            <a:pPr>
              <a:buFont typeface="Arial" panose="020B0604020202020204" pitchFamily="34" charset="0"/>
              <a:buChar char="•"/>
            </a:pPr>
            <a:endParaRPr lang="en-US" sz="1600" dirty="0"/>
          </a:p>
          <a:p>
            <a:pPr>
              <a:buFont typeface="Arial" panose="020B0604020202020204" pitchFamily="34" charset="0"/>
              <a:buChar char="•"/>
            </a:pPr>
            <a:r>
              <a:rPr lang="en-US" sz="1600" dirty="0"/>
              <a:t>May 2017: i2a submits comments</a:t>
            </a:r>
          </a:p>
          <a:p>
            <a:pPr>
              <a:buFont typeface="Arial" panose="020B0604020202020204" pitchFamily="34" charset="0"/>
              <a:buChar char="•"/>
            </a:pPr>
            <a:endParaRPr lang="en-US" sz="1600" dirty="0"/>
          </a:p>
          <a:p>
            <a:pPr>
              <a:buFont typeface="Arial" panose="020B0604020202020204" pitchFamily="34" charset="0"/>
              <a:buChar char="•"/>
            </a:pPr>
            <a:r>
              <a:rPr lang="en-US" sz="1600" dirty="0"/>
              <a:t>Jan 2018: Sb substances back on their ‘Under Study’ list</a:t>
            </a:r>
          </a:p>
          <a:p>
            <a:pPr>
              <a:buFont typeface="Arial" panose="020B0604020202020204" pitchFamily="34" charset="0"/>
              <a:buChar char="•"/>
            </a:pPr>
            <a:endParaRPr lang="en-US" sz="1600" dirty="0"/>
          </a:p>
          <a:p>
            <a:pPr>
              <a:buFont typeface="Arial" panose="020B0604020202020204" pitchFamily="34" charset="0"/>
              <a:buChar char="•"/>
            </a:pPr>
            <a:r>
              <a:rPr lang="en-US" sz="1600" dirty="0"/>
              <a:t>Feb 2019:  ATO back on ‘Notice of Intended Change’ list, and TLV proposal of 0.02 mg/m³ for ATO in inhalable (&lt; 100 µm)</a:t>
            </a:r>
          </a:p>
          <a:p>
            <a:pPr>
              <a:buFont typeface="Arial" panose="020B0604020202020204" pitchFamily="34" charset="0"/>
              <a:buChar char="•"/>
            </a:pPr>
            <a:endParaRPr lang="en-US" sz="1600" dirty="0"/>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37</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pic>
        <p:nvPicPr>
          <p:cNvPr id="3" name="Picture 2">
            <a:extLst>
              <a:ext uri="{FF2B5EF4-FFF2-40B4-BE49-F238E27FC236}">
                <a16:creationId xmlns:a16="http://schemas.microsoft.com/office/drawing/2014/main" id="{C72477A7-B675-4D9C-83D6-61B42C6DC1E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4088" y="817256"/>
            <a:ext cx="3779912" cy="1322969"/>
          </a:xfrm>
          <a:prstGeom prst="rect">
            <a:avLst/>
          </a:prstGeom>
        </p:spPr>
      </p:pic>
      <p:sp>
        <p:nvSpPr>
          <p:cNvPr id="12" name="Content Placeholder 9">
            <a:extLst>
              <a:ext uri="{FF2B5EF4-FFF2-40B4-BE49-F238E27FC236}">
                <a16:creationId xmlns:a16="http://schemas.microsoft.com/office/drawing/2014/main" id="{7A606801-D60C-49C5-BA6D-18BAD23ECBC6}"/>
              </a:ext>
            </a:extLst>
          </p:cNvPr>
          <p:cNvSpPr txBox="1">
            <a:spLocks/>
          </p:cNvSpPr>
          <p:nvPr/>
        </p:nvSpPr>
        <p:spPr>
          <a:xfrm>
            <a:off x="1835696" y="4893630"/>
            <a:ext cx="7355160" cy="1470250"/>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Quite opaque functioning, authoritative power on international workplace limit values</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Unknown </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Respirable value, as per i2a’s REACH calculations</a:t>
            </a:r>
            <a:endParaRPr lang="en-US" sz="1600" dirty="0">
              <a:solidFill>
                <a:schemeClr val="tx1"/>
              </a:solidFill>
            </a:endParaRPr>
          </a:p>
        </p:txBody>
      </p:sp>
    </p:spTree>
    <p:extLst>
      <p:ext uri="{BB962C8B-B14F-4D97-AF65-F5344CB8AC3E}">
        <p14:creationId xmlns:p14="http://schemas.microsoft.com/office/powerpoint/2010/main" val="1626326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(6/7)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980727"/>
            <a:ext cx="6923112" cy="3730339"/>
          </a:xfrm>
        </p:spPr>
        <p:txBody>
          <a:bodyPr/>
          <a:lstStyle/>
          <a:p>
            <a:pPr marL="0" indent="0">
              <a:buNone/>
            </a:pPr>
            <a:r>
              <a:rPr lang="en-US" sz="2000" b="1" dirty="0">
                <a:solidFill>
                  <a:srgbClr val="0070C0"/>
                </a:solidFill>
              </a:rPr>
              <a:t>Product restrictions – EU-RoHS</a:t>
            </a:r>
          </a:p>
          <a:p>
            <a:pPr marL="0" indent="0">
              <a:buNone/>
            </a:pPr>
            <a:endParaRPr lang="en-US" sz="1100" b="1" dirty="0">
              <a:solidFill>
                <a:srgbClr val="FF0000"/>
              </a:solidFill>
            </a:endParaRPr>
          </a:p>
          <a:p>
            <a:pPr>
              <a:buFont typeface="Arial" panose="020B0604020202020204" pitchFamily="34" charset="0"/>
              <a:buChar char="•"/>
            </a:pPr>
            <a:r>
              <a:rPr lang="en-US" sz="1600" dirty="0"/>
              <a:t>ATO on ‘radar screen’ since 2008, but insufficient evidence to justify restriction</a:t>
            </a:r>
          </a:p>
          <a:p>
            <a:pPr>
              <a:buFont typeface="Arial" panose="020B0604020202020204" pitchFamily="34" charset="0"/>
              <a:buChar char="•"/>
            </a:pPr>
            <a:endParaRPr lang="en-US" sz="1600" dirty="0"/>
          </a:p>
          <a:p>
            <a:pPr>
              <a:buFont typeface="Arial" panose="020B0604020202020204" pitchFamily="34" charset="0"/>
              <a:buChar char="•"/>
            </a:pPr>
            <a:r>
              <a:rPr lang="en-US" sz="1600" dirty="0"/>
              <a:t>Shortlisted in 2012, 2014 and 2018, i2a provided comments</a:t>
            </a:r>
          </a:p>
          <a:p>
            <a:pPr>
              <a:buFont typeface="Arial" panose="020B0604020202020204" pitchFamily="34" charset="0"/>
              <a:buChar char="•"/>
            </a:pPr>
            <a:endParaRPr lang="en-US" sz="1600" dirty="0"/>
          </a:p>
          <a:p>
            <a:pPr>
              <a:buFont typeface="Arial" panose="020B0604020202020204" pitchFamily="34" charset="0"/>
              <a:buChar char="•"/>
            </a:pPr>
            <a:r>
              <a:rPr lang="en-US" sz="1600" dirty="0"/>
              <a:t>Substance assessments paused until restriction methodology is finalized (Jun 2019?)</a:t>
            </a:r>
          </a:p>
          <a:p>
            <a:pPr>
              <a:buFont typeface="Arial" panose="020B0604020202020204" pitchFamily="34" charset="0"/>
              <a:buChar char="•"/>
            </a:pPr>
            <a:endParaRPr lang="en-US" sz="1600" dirty="0"/>
          </a:p>
          <a:p>
            <a:pPr>
              <a:buFont typeface="Arial" panose="020B0604020202020204" pitchFamily="34" charset="0"/>
              <a:buChar char="•"/>
            </a:pPr>
            <a:r>
              <a:rPr lang="en-US" sz="1600" dirty="0"/>
              <a:t>Proposal for (non-)restriction expected end 2019 (or with RoHS Review in 2021?) </a:t>
            </a:r>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38</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2" name="Content Placeholder 9">
            <a:extLst>
              <a:ext uri="{FF2B5EF4-FFF2-40B4-BE49-F238E27FC236}">
                <a16:creationId xmlns:a16="http://schemas.microsoft.com/office/drawing/2014/main" id="{7A606801-D60C-49C5-BA6D-18BAD23ECBC6}"/>
              </a:ext>
            </a:extLst>
          </p:cNvPr>
          <p:cNvSpPr txBox="1">
            <a:spLocks/>
          </p:cNvSpPr>
          <p:nvPr/>
        </p:nvSpPr>
        <p:spPr>
          <a:xfrm>
            <a:off x="1907704" y="4600425"/>
            <a:ext cx="7355160" cy="1470250"/>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If restricted in EU, copy-pasted across jurisdictions</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2020 or 2021</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No restriction</a:t>
            </a:r>
            <a:endParaRPr lang="en-US" sz="1600" dirty="0">
              <a:solidFill>
                <a:schemeClr val="tx1"/>
              </a:solidFill>
            </a:endParaRPr>
          </a:p>
        </p:txBody>
      </p:sp>
      <p:pic>
        <p:nvPicPr>
          <p:cNvPr id="2" name="Picture 1">
            <a:extLst>
              <a:ext uri="{FF2B5EF4-FFF2-40B4-BE49-F238E27FC236}">
                <a16:creationId xmlns:a16="http://schemas.microsoft.com/office/drawing/2014/main" id="{C8E12039-B6AE-4B83-AEB1-267DC0769BD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64288" y="1812961"/>
            <a:ext cx="1728192" cy="1495391"/>
          </a:xfrm>
          <a:prstGeom prst="rect">
            <a:avLst/>
          </a:prstGeom>
        </p:spPr>
      </p:pic>
    </p:spTree>
    <p:extLst>
      <p:ext uri="{BB962C8B-B14F-4D97-AF65-F5344CB8AC3E}">
        <p14:creationId xmlns:p14="http://schemas.microsoft.com/office/powerpoint/2010/main" val="36751082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457200" y="1800"/>
            <a:ext cx="8229600" cy="1143000"/>
          </a:xfrm>
        </p:spPr>
        <p:txBody>
          <a:bodyPr>
            <a:normAutofit/>
          </a:bodyPr>
          <a:lstStyle/>
          <a:p>
            <a:r>
              <a:rPr lang="en-US" sz="3200" b="1" dirty="0"/>
              <a:t>4.2 Regulatory update (7/7)</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980727"/>
            <a:ext cx="5915000" cy="3730339"/>
          </a:xfrm>
        </p:spPr>
        <p:txBody>
          <a:bodyPr/>
          <a:lstStyle/>
          <a:p>
            <a:pPr marL="0" indent="0">
              <a:buNone/>
            </a:pPr>
            <a:r>
              <a:rPr lang="en-US" sz="2000" b="1" dirty="0">
                <a:solidFill>
                  <a:srgbClr val="0070C0"/>
                </a:solidFill>
              </a:rPr>
              <a:t>Product restrictions – </a:t>
            </a:r>
            <a:r>
              <a:rPr lang="en-US" sz="2000" b="1" dirty="0" err="1">
                <a:solidFill>
                  <a:srgbClr val="0070C0"/>
                </a:solidFill>
              </a:rPr>
              <a:t>Oeko</a:t>
            </a:r>
            <a:r>
              <a:rPr lang="en-US" sz="2000" b="1" dirty="0">
                <a:solidFill>
                  <a:srgbClr val="0070C0"/>
                </a:solidFill>
              </a:rPr>
              <a:t> </a:t>
            </a:r>
            <a:r>
              <a:rPr lang="en-US" sz="2000" b="1" dirty="0" err="1">
                <a:solidFill>
                  <a:srgbClr val="0070C0"/>
                </a:solidFill>
              </a:rPr>
              <a:t>tex</a:t>
            </a:r>
            <a:endParaRPr lang="en-US" sz="2000" b="1" dirty="0">
              <a:solidFill>
                <a:srgbClr val="0070C0"/>
              </a:solidFill>
            </a:endParaRPr>
          </a:p>
          <a:p>
            <a:pPr marL="0" indent="0">
              <a:buNone/>
            </a:pPr>
            <a:endParaRPr lang="en-US" sz="1100" b="1" dirty="0">
              <a:solidFill>
                <a:srgbClr val="FF0000"/>
              </a:solidFill>
            </a:endParaRPr>
          </a:p>
          <a:p>
            <a:pPr>
              <a:buFont typeface="Arial" panose="020B0604020202020204" pitchFamily="34" charset="0"/>
              <a:buChar char="•"/>
            </a:pPr>
            <a:r>
              <a:rPr lang="en-US" sz="1600" dirty="0"/>
              <a:t>Not a regulation but a authoritative certification in textiles market</a:t>
            </a:r>
          </a:p>
          <a:p>
            <a:pPr>
              <a:buFont typeface="Arial" panose="020B0604020202020204" pitchFamily="34" charset="0"/>
              <a:buChar char="•"/>
            </a:pPr>
            <a:r>
              <a:rPr lang="en-US" sz="1600" dirty="0"/>
              <a:t>Sb referred to as ‘heavy metal’ and as ‘flame retardant’, with different requirements in Standard 100</a:t>
            </a:r>
          </a:p>
          <a:p>
            <a:pPr>
              <a:buFont typeface="Arial" panose="020B0604020202020204" pitchFamily="34" charset="0"/>
              <a:buChar char="•"/>
            </a:pPr>
            <a:r>
              <a:rPr lang="en-US" sz="1600" dirty="0"/>
              <a:t>Various Sb containing products are certified</a:t>
            </a:r>
          </a:p>
          <a:p>
            <a:pPr>
              <a:buFont typeface="Arial" panose="020B0604020202020204" pitchFamily="34" charset="0"/>
              <a:buChar char="•"/>
            </a:pPr>
            <a:endParaRPr lang="en-US" sz="1600" dirty="0"/>
          </a:p>
          <a:p>
            <a:pPr>
              <a:buFont typeface="Arial" panose="020B0604020202020204" pitchFamily="34" charset="0"/>
              <a:buChar char="•"/>
            </a:pPr>
            <a:r>
              <a:rPr lang="en-US" sz="1600" dirty="0"/>
              <a:t>However, website reads:</a:t>
            </a:r>
          </a:p>
          <a:p>
            <a:pPr marL="0" indent="0">
              <a:buNone/>
            </a:pPr>
            <a:endParaRPr lang="en-US" sz="2000" dirty="0"/>
          </a:p>
          <a:p>
            <a:pPr>
              <a:buFont typeface="Arial" panose="020B0604020202020204" pitchFamily="34" charset="0"/>
              <a:buChar char="•"/>
            </a:pPr>
            <a:endParaRPr lang="en-US" sz="2000" dirty="0"/>
          </a:p>
          <a:p>
            <a:pPr>
              <a:buFont typeface="Arial" panose="020B0604020202020204" pitchFamily="34" charset="0"/>
              <a:buChar char="•"/>
            </a:pPr>
            <a:endParaRPr lang="en-US" sz="2000" dirty="0"/>
          </a:p>
        </p:txBody>
      </p:sp>
      <p:sp>
        <p:nvSpPr>
          <p:cNvPr id="7" name="Slide Number Placeholder 6"/>
          <p:cNvSpPr>
            <a:spLocks noGrp="1"/>
          </p:cNvSpPr>
          <p:nvPr>
            <p:ph type="sldNum" sz="quarter" idx="12"/>
          </p:nvPr>
        </p:nvSpPr>
        <p:spPr/>
        <p:txBody>
          <a:bodyPr/>
          <a:lstStyle/>
          <a:p>
            <a:fld id="{EF70D123-9DC6-4163-8D18-78791503709C}" type="slidenum">
              <a:rPr lang="en-US" smtClean="0"/>
              <a:pPr/>
              <a:t>39</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
        <p:nvSpPr>
          <p:cNvPr id="12" name="Content Placeholder 9">
            <a:extLst>
              <a:ext uri="{FF2B5EF4-FFF2-40B4-BE49-F238E27FC236}">
                <a16:creationId xmlns:a16="http://schemas.microsoft.com/office/drawing/2014/main" id="{7A606801-D60C-49C5-BA6D-18BAD23ECBC6}"/>
              </a:ext>
            </a:extLst>
          </p:cNvPr>
          <p:cNvSpPr txBox="1">
            <a:spLocks/>
          </p:cNvSpPr>
          <p:nvPr/>
        </p:nvSpPr>
        <p:spPr>
          <a:xfrm>
            <a:off x="1907704" y="5229199"/>
            <a:ext cx="7355160" cy="841475"/>
          </a:xfrm>
          <a:prstGeom prst="rect">
            <a:avLst/>
          </a:prstGeom>
        </p:spPr>
        <p:txBody>
          <a:bodyPr/>
          <a:lstStyle>
            <a:lvl1pPr marL="342900" indent="-342900" algn="l" defTabSz="914400" rtl="0" eaLnBrk="1" latinLnBrk="0" hangingPunct="1">
              <a:spcBef>
                <a:spcPct val="20000"/>
              </a:spcBef>
              <a:buFont typeface="Wingdings" pitchFamily="2" charset="2"/>
              <a:buChar char="q"/>
              <a:defRPr sz="2800" kern="1200">
                <a:solidFill>
                  <a:srgbClr val="6D6E71"/>
                </a:solidFill>
                <a:latin typeface="+mn-lt"/>
                <a:ea typeface="+mn-ea"/>
                <a:cs typeface="+mn-cs"/>
              </a:defRPr>
            </a:lvl1pPr>
            <a:lvl2pPr marL="800100" indent="-342900" algn="l" defTabSz="914400" rtl="0" eaLnBrk="1" latinLnBrk="0" hangingPunct="1">
              <a:spcBef>
                <a:spcPct val="20000"/>
              </a:spcBef>
              <a:buFont typeface="Wingdings" pitchFamily="2" charset="2"/>
              <a:buChar char="§"/>
              <a:defRPr sz="2400" kern="1200">
                <a:solidFill>
                  <a:srgbClr val="6D6E71"/>
                </a:solidFill>
                <a:latin typeface="+mn-lt"/>
                <a:ea typeface="+mn-ea"/>
                <a:cs typeface="+mn-cs"/>
              </a:defRPr>
            </a:lvl2pPr>
            <a:lvl3pPr marL="1143000" indent="-228600" algn="l" defTabSz="914400" rtl="0" eaLnBrk="1" latinLnBrk="0" hangingPunct="1">
              <a:spcBef>
                <a:spcPct val="20000"/>
              </a:spcBef>
              <a:buFont typeface="Courier New" pitchFamily="49" charset="0"/>
              <a:buChar char="o"/>
              <a:defRPr sz="2000" kern="1200">
                <a:solidFill>
                  <a:srgbClr val="6D6E7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rgbClr val="6D6E7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buFont typeface="Arial" panose="020B0604020202020204" pitchFamily="34" charset="0"/>
              <a:buChar char="•"/>
            </a:pPr>
            <a:r>
              <a:rPr lang="en-US" sz="1600" b="1" dirty="0">
                <a:solidFill>
                  <a:srgbClr val="C00000"/>
                </a:solidFill>
                <a:sym typeface="Wingdings" panose="05000000000000000000" pitchFamily="2" charset="2"/>
              </a:rPr>
              <a:t>IMPACT: </a:t>
            </a:r>
            <a:r>
              <a:rPr lang="en-US" sz="1600" dirty="0">
                <a:solidFill>
                  <a:schemeClr val="tx1"/>
                </a:solidFill>
                <a:sym typeface="Wingdings" panose="05000000000000000000" pitchFamily="2" charset="2"/>
              </a:rPr>
              <a:t>Stigmatization of ATO and APO, unfairly ‘favoring’ other FRs</a:t>
            </a:r>
          </a:p>
          <a:p>
            <a:pPr>
              <a:buFont typeface="Arial" panose="020B0604020202020204" pitchFamily="34" charset="0"/>
              <a:buChar char="•"/>
            </a:pPr>
            <a:r>
              <a:rPr lang="en-US" sz="1600" b="1" dirty="0">
                <a:solidFill>
                  <a:srgbClr val="0070C0"/>
                </a:solidFill>
                <a:sym typeface="Wingdings" panose="05000000000000000000" pitchFamily="2" charset="2"/>
              </a:rPr>
              <a:t>TIMING: </a:t>
            </a:r>
            <a:r>
              <a:rPr lang="en-US" sz="1600" dirty="0">
                <a:solidFill>
                  <a:schemeClr val="tx1"/>
                </a:solidFill>
                <a:sym typeface="Wingdings" panose="05000000000000000000" pitchFamily="2" charset="2"/>
              </a:rPr>
              <a:t>ASAP?</a:t>
            </a:r>
          </a:p>
          <a:p>
            <a:pPr>
              <a:buFont typeface="Arial" panose="020B0604020202020204" pitchFamily="34" charset="0"/>
              <a:buChar char="•"/>
            </a:pPr>
            <a:r>
              <a:rPr lang="en-US" sz="1600" b="1" dirty="0">
                <a:solidFill>
                  <a:srgbClr val="00B050"/>
                </a:solidFill>
                <a:sym typeface="Wingdings" panose="05000000000000000000" pitchFamily="2" charset="2"/>
              </a:rPr>
              <a:t>i2a’s GOAL: </a:t>
            </a:r>
            <a:r>
              <a:rPr lang="en-US" sz="1600" dirty="0">
                <a:solidFill>
                  <a:schemeClr val="tx1"/>
                </a:solidFill>
                <a:sym typeface="Wingdings" panose="05000000000000000000" pitchFamily="2" charset="2"/>
              </a:rPr>
              <a:t>Check justification for exclusion from certification?</a:t>
            </a:r>
            <a:endParaRPr lang="en-US" sz="1600" dirty="0">
              <a:solidFill>
                <a:schemeClr val="tx1"/>
              </a:solidFill>
            </a:endParaRPr>
          </a:p>
        </p:txBody>
      </p:sp>
      <p:pic>
        <p:nvPicPr>
          <p:cNvPr id="3" name="Picture 2">
            <a:extLst>
              <a:ext uri="{FF2B5EF4-FFF2-40B4-BE49-F238E27FC236}">
                <a16:creationId xmlns:a16="http://schemas.microsoft.com/office/drawing/2014/main" id="{3229B15F-A871-42C8-8851-53851080B2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28184" y="899524"/>
            <a:ext cx="2915816" cy="1043767"/>
          </a:xfrm>
          <a:prstGeom prst="rect">
            <a:avLst/>
          </a:prstGeom>
        </p:spPr>
      </p:pic>
      <p:pic>
        <p:nvPicPr>
          <p:cNvPr id="4" name="Picture 3">
            <a:extLst>
              <a:ext uri="{FF2B5EF4-FFF2-40B4-BE49-F238E27FC236}">
                <a16:creationId xmlns:a16="http://schemas.microsoft.com/office/drawing/2014/main" id="{B71CA0B0-0602-45F8-A8F9-3AF28E6CED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004048" y="2984098"/>
            <a:ext cx="4129608" cy="2101085"/>
          </a:xfrm>
          <a:prstGeom prst="rect">
            <a:avLst/>
          </a:prstGeom>
        </p:spPr>
      </p:pic>
      <p:sp>
        <p:nvSpPr>
          <p:cNvPr id="5" name="Rectangle 4">
            <a:extLst>
              <a:ext uri="{FF2B5EF4-FFF2-40B4-BE49-F238E27FC236}">
                <a16:creationId xmlns:a16="http://schemas.microsoft.com/office/drawing/2014/main" id="{79889B88-1285-4D69-9506-B84D4214BCC1}"/>
              </a:ext>
            </a:extLst>
          </p:cNvPr>
          <p:cNvSpPr/>
          <p:nvPr/>
        </p:nvSpPr>
        <p:spPr>
          <a:xfrm>
            <a:off x="504056" y="3587532"/>
            <a:ext cx="4572000" cy="1569660"/>
          </a:xfrm>
          <a:prstGeom prst="rect">
            <a:avLst/>
          </a:prstGeom>
        </p:spPr>
        <p:txBody>
          <a:bodyPr>
            <a:spAutoFit/>
          </a:bodyPr>
          <a:lstStyle/>
          <a:p>
            <a:r>
              <a:rPr lang="en-US" sz="1600" b="1" i="1" dirty="0"/>
              <a:t>Please note</a:t>
            </a:r>
            <a:r>
              <a:rPr lang="en-US" sz="1600" i="1" dirty="0"/>
              <a:t> that the use of any flame retardant products / finishes which are </a:t>
            </a:r>
            <a:r>
              <a:rPr lang="en-US" sz="1600" i="1" u="sng" dirty="0"/>
              <a:t>based on antimony trioxide/-pentoxide etc. or contain these </a:t>
            </a:r>
            <a:r>
              <a:rPr lang="en-US" sz="1600" i="1" dirty="0"/>
              <a:t>substances is </a:t>
            </a:r>
            <a:r>
              <a:rPr lang="en-US" sz="1600" i="1" u="sng" dirty="0"/>
              <a:t>not possible for a certification </a:t>
            </a:r>
            <a:r>
              <a:rPr lang="en-US" sz="1600" i="1" dirty="0"/>
              <a:t>according to Appendix 6 of STANDARD 100, even if they are also listed here!</a:t>
            </a:r>
          </a:p>
        </p:txBody>
      </p:sp>
    </p:spTree>
    <p:extLst>
      <p:ext uri="{BB962C8B-B14F-4D97-AF65-F5344CB8AC3E}">
        <p14:creationId xmlns:p14="http://schemas.microsoft.com/office/powerpoint/2010/main" val="4088209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8EE97144-AA02-4C93-9D97-D737D070776A}"/>
              </a:ext>
            </a:extLst>
          </p:cNvPr>
          <p:cNvSpPr>
            <a:spLocks noGrp="1"/>
          </p:cNvSpPr>
          <p:nvPr>
            <p:ph sz="half" idx="1"/>
          </p:nvPr>
        </p:nvSpPr>
        <p:spPr>
          <a:xfrm>
            <a:off x="457200" y="476672"/>
            <a:ext cx="8147248" cy="5649491"/>
          </a:xfrm>
        </p:spPr>
        <p:txBody>
          <a:bodyPr/>
          <a:lstStyle/>
          <a:p>
            <a:pPr marL="0" indent="0">
              <a:buNone/>
            </a:pPr>
            <a:r>
              <a:rPr lang="en-US" dirty="0"/>
              <a:t>1.1 Tour de table</a:t>
            </a:r>
          </a:p>
          <a:p>
            <a:pPr marL="0" indent="0">
              <a:buNone/>
            </a:pPr>
            <a:endParaRPr lang="en-US" dirty="0"/>
          </a:p>
          <a:p>
            <a:pPr marL="0" indent="0">
              <a:buNone/>
            </a:pPr>
            <a:r>
              <a:rPr lang="en-US" dirty="0"/>
              <a:t>1.2 Approval of Agenda</a:t>
            </a:r>
          </a:p>
          <a:p>
            <a:pPr marL="0" indent="0">
              <a:buNone/>
            </a:pPr>
            <a:endParaRPr lang="en-US" dirty="0"/>
          </a:p>
          <a:p>
            <a:pPr marL="0" indent="0">
              <a:buNone/>
            </a:pPr>
            <a:r>
              <a:rPr lang="en-US" dirty="0"/>
              <a:t>1.3 Anti-trust reminder: cf. Meeting rules in handouts</a:t>
            </a:r>
          </a:p>
          <a:p>
            <a:pPr marL="0" indent="0">
              <a:buNone/>
            </a:pPr>
            <a:endParaRPr lang="en-US" dirty="0"/>
          </a:p>
          <a:p>
            <a:pPr marL="0" indent="0">
              <a:buNone/>
            </a:pPr>
            <a:r>
              <a:rPr lang="en-US" dirty="0"/>
              <a:t>1.4 Status of actions: cf.  Action table in handouts</a:t>
            </a:r>
          </a:p>
          <a:p>
            <a:pPr marL="0" indent="0">
              <a:buNone/>
            </a:pPr>
            <a:endParaRPr lang="en-US" dirty="0"/>
          </a:p>
          <a:p>
            <a:pPr marL="0" indent="0">
              <a:buNone/>
            </a:pPr>
            <a:r>
              <a:rPr lang="en-US" dirty="0"/>
              <a:t>1.5 Approval of conclusions of last call</a:t>
            </a:r>
          </a:p>
          <a:p>
            <a:pPr marL="0" indent="0">
              <a:buNone/>
            </a:pPr>
            <a:endParaRPr lang="en-US" dirty="0"/>
          </a:p>
        </p:txBody>
      </p:sp>
      <p:sp>
        <p:nvSpPr>
          <p:cNvPr id="4" name="Slide Number Placeholder 3"/>
          <p:cNvSpPr>
            <a:spLocks noGrp="1"/>
          </p:cNvSpPr>
          <p:nvPr>
            <p:ph type="sldNum" sz="quarter" idx="12"/>
          </p:nvPr>
        </p:nvSpPr>
        <p:spPr/>
        <p:txBody>
          <a:bodyPr/>
          <a:lstStyle/>
          <a:p>
            <a:fld id="{EF70D123-9DC6-4163-8D18-78791503709C}" type="slidenum">
              <a:rPr lang="en-US" smtClean="0"/>
              <a:pPr/>
              <a:t>4</a:t>
            </a:fld>
            <a:endParaRPr lang="en-US"/>
          </a:p>
        </p:txBody>
      </p:sp>
      <p:sp>
        <p:nvSpPr>
          <p:cNvPr id="5" name="Footer Placeholder 4"/>
          <p:cNvSpPr>
            <a:spLocks noGrp="1"/>
          </p:cNvSpPr>
          <p:nvPr>
            <p:ph type="ftr" sz="quarter" idx="11"/>
          </p:nvPr>
        </p:nvSpPr>
        <p:spPr/>
        <p:txBody>
          <a:bodyPr/>
          <a:lstStyle/>
          <a:p>
            <a:r>
              <a:rPr lang="en-US"/>
              <a:t>i2a General Assembly Meeting                                                       Barcelona, 16 May 2019</a:t>
            </a:r>
            <a:endParaRPr lang="en-US" dirty="0"/>
          </a:p>
        </p:txBody>
      </p:sp>
      <p:pic>
        <p:nvPicPr>
          <p:cNvPr id="8" name="Picture 7">
            <a:extLst>
              <a:ext uri="{FF2B5EF4-FFF2-40B4-BE49-F238E27FC236}">
                <a16:creationId xmlns:a16="http://schemas.microsoft.com/office/drawing/2014/main" id="{F909506E-DCEC-46B0-88D9-A619E3DA4EB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40" y="5052088"/>
            <a:ext cx="476672" cy="476672"/>
          </a:xfrm>
          <a:prstGeom prst="rect">
            <a:avLst/>
          </a:prstGeom>
        </p:spPr>
      </p:pic>
      <p:pic>
        <p:nvPicPr>
          <p:cNvPr id="9" name="Picture 8">
            <a:extLst>
              <a:ext uri="{FF2B5EF4-FFF2-40B4-BE49-F238E27FC236}">
                <a16:creationId xmlns:a16="http://schemas.microsoft.com/office/drawing/2014/main" id="{6D4A15A3-81CE-447E-BA0F-BC9C0C68F17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880" y="1567576"/>
            <a:ext cx="476672" cy="476672"/>
          </a:xfrm>
          <a:prstGeom prst="rect">
            <a:avLst/>
          </a:prstGeom>
        </p:spPr>
      </p:pic>
    </p:spTree>
    <p:extLst>
      <p:ext uri="{BB962C8B-B14F-4D97-AF65-F5344CB8AC3E}">
        <p14:creationId xmlns:p14="http://schemas.microsoft.com/office/powerpoint/2010/main" val="7790041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833DB05-59A8-48C4-82A4-E4D959E40A57}"/>
              </a:ext>
            </a:extLst>
          </p:cNvPr>
          <p:cNvSpPr>
            <a:spLocks noGrp="1"/>
          </p:cNvSpPr>
          <p:nvPr>
            <p:ph type="sldNum" sz="quarter" idx="12"/>
          </p:nvPr>
        </p:nvSpPr>
        <p:spPr/>
        <p:txBody>
          <a:bodyPr/>
          <a:lstStyle/>
          <a:p>
            <a:fld id="{EF70D123-9DC6-4163-8D18-78791503709C}" type="slidenum">
              <a:rPr lang="en-US" smtClean="0"/>
              <a:pPr/>
              <a:t>40</a:t>
            </a:fld>
            <a:endParaRPr lang="en-US"/>
          </a:p>
        </p:txBody>
      </p:sp>
      <p:sp>
        <p:nvSpPr>
          <p:cNvPr id="5" name="Footer Placeholder 4">
            <a:extLst>
              <a:ext uri="{FF2B5EF4-FFF2-40B4-BE49-F238E27FC236}">
                <a16:creationId xmlns:a16="http://schemas.microsoft.com/office/drawing/2014/main" id="{ACCA2B14-77F4-47CC-9D58-CC3B1FCF5862}"/>
              </a:ext>
            </a:extLst>
          </p:cNvPr>
          <p:cNvSpPr>
            <a:spLocks noGrp="1"/>
          </p:cNvSpPr>
          <p:nvPr>
            <p:ph type="ftr" sz="quarter" idx="11"/>
          </p:nvPr>
        </p:nvSpPr>
        <p:spPr/>
        <p:txBody>
          <a:bodyPr/>
          <a:lstStyle/>
          <a:p>
            <a:r>
              <a:rPr lang="en-US"/>
              <a:t>i2a General Assembly Meeting                                                       Barcelona, 16 May 2019</a:t>
            </a:r>
            <a:endParaRPr lang="en-US" dirty="0"/>
          </a:p>
        </p:txBody>
      </p:sp>
      <p:sp>
        <p:nvSpPr>
          <p:cNvPr id="6" name="Title 8">
            <a:extLst>
              <a:ext uri="{FF2B5EF4-FFF2-40B4-BE49-F238E27FC236}">
                <a16:creationId xmlns:a16="http://schemas.microsoft.com/office/drawing/2014/main" id="{0D7BAC7C-67A5-4159-9303-8626758BE896}"/>
              </a:ext>
            </a:extLst>
          </p:cNvPr>
          <p:cNvSpPr>
            <a:spLocks noGrp="1"/>
          </p:cNvSpPr>
          <p:nvPr>
            <p:ph type="title"/>
          </p:nvPr>
        </p:nvSpPr>
        <p:spPr>
          <a:xfrm>
            <a:off x="457200" y="-4016"/>
            <a:ext cx="8229600" cy="1143000"/>
          </a:xfrm>
        </p:spPr>
        <p:txBody>
          <a:bodyPr>
            <a:normAutofit/>
          </a:bodyPr>
          <a:lstStyle/>
          <a:p>
            <a:r>
              <a:rPr lang="en-US" sz="3200" b="1" dirty="0"/>
              <a:t>4. i2a Regulatory challenges</a:t>
            </a:r>
          </a:p>
        </p:txBody>
      </p:sp>
      <p:graphicFrame>
        <p:nvGraphicFramePr>
          <p:cNvPr id="8" name="Table 7">
            <a:extLst>
              <a:ext uri="{FF2B5EF4-FFF2-40B4-BE49-F238E27FC236}">
                <a16:creationId xmlns:a16="http://schemas.microsoft.com/office/drawing/2014/main" id="{18736F08-C201-42DD-B1F4-B0EE770FA5C1}"/>
              </a:ext>
            </a:extLst>
          </p:cNvPr>
          <p:cNvGraphicFramePr>
            <a:graphicFrameLocks noGrp="1"/>
          </p:cNvGraphicFramePr>
          <p:nvPr>
            <p:extLst>
              <p:ext uri="{D42A27DB-BD31-4B8C-83A1-F6EECF244321}">
                <p14:modId xmlns:p14="http://schemas.microsoft.com/office/powerpoint/2010/main" val="1209376343"/>
              </p:ext>
            </p:extLst>
          </p:nvPr>
        </p:nvGraphicFramePr>
        <p:xfrm>
          <a:off x="457200" y="1397000"/>
          <a:ext cx="8147250" cy="4048224"/>
        </p:xfrm>
        <a:graphic>
          <a:graphicData uri="http://schemas.openxmlformats.org/drawingml/2006/table">
            <a:tbl>
              <a:tblPr firstRow="1" bandRow="1">
                <a:tableStyleId>{2D5ABB26-0587-4C30-8999-92F81FD0307C}</a:tableStyleId>
              </a:tblPr>
              <a:tblGrid>
                <a:gridCol w="1357875">
                  <a:extLst>
                    <a:ext uri="{9D8B030D-6E8A-4147-A177-3AD203B41FA5}">
                      <a16:colId xmlns:a16="http://schemas.microsoft.com/office/drawing/2014/main" val="2057368841"/>
                    </a:ext>
                  </a:extLst>
                </a:gridCol>
                <a:gridCol w="1357875">
                  <a:extLst>
                    <a:ext uri="{9D8B030D-6E8A-4147-A177-3AD203B41FA5}">
                      <a16:colId xmlns:a16="http://schemas.microsoft.com/office/drawing/2014/main" val="3517852378"/>
                    </a:ext>
                  </a:extLst>
                </a:gridCol>
                <a:gridCol w="1357875">
                  <a:extLst>
                    <a:ext uri="{9D8B030D-6E8A-4147-A177-3AD203B41FA5}">
                      <a16:colId xmlns:a16="http://schemas.microsoft.com/office/drawing/2014/main" val="1224568141"/>
                    </a:ext>
                  </a:extLst>
                </a:gridCol>
                <a:gridCol w="1357875">
                  <a:extLst>
                    <a:ext uri="{9D8B030D-6E8A-4147-A177-3AD203B41FA5}">
                      <a16:colId xmlns:a16="http://schemas.microsoft.com/office/drawing/2014/main" val="1895531558"/>
                    </a:ext>
                  </a:extLst>
                </a:gridCol>
                <a:gridCol w="1357875">
                  <a:extLst>
                    <a:ext uri="{9D8B030D-6E8A-4147-A177-3AD203B41FA5}">
                      <a16:colId xmlns:a16="http://schemas.microsoft.com/office/drawing/2014/main" val="2150375953"/>
                    </a:ext>
                  </a:extLst>
                </a:gridCol>
                <a:gridCol w="1357875">
                  <a:extLst>
                    <a:ext uri="{9D8B030D-6E8A-4147-A177-3AD203B41FA5}">
                      <a16:colId xmlns:a16="http://schemas.microsoft.com/office/drawing/2014/main" val="230402509"/>
                    </a:ext>
                  </a:extLst>
                </a:gridCol>
              </a:tblGrid>
              <a:tr h="506028">
                <a:tc>
                  <a:txBody>
                    <a:bodyPr/>
                    <a:lstStyle/>
                    <a:p>
                      <a:pPr algn="ctr"/>
                      <a:r>
                        <a:rPr lang="en-US" b="1" dirty="0"/>
                        <a:t>2019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2020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2021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2022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2023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b="1" dirty="0"/>
                        <a:t>2024…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9204843"/>
                  </a:ext>
                </a:extLst>
              </a:tr>
              <a:tr h="506028">
                <a:tc>
                  <a:txBody>
                    <a:bodyPr/>
                    <a:lstStyle/>
                    <a:p>
                      <a:endParaRPr lang="en-US" dirty="0">
                        <a:solidFill>
                          <a:schemeClr val="bg1"/>
                        </a:solidFill>
                      </a:endParaRPr>
                    </a:p>
                  </a:txBody>
                  <a:tcPr anchor="ctr">
                    <a:lnT w="12700" cap="flat" cmpd="sng" algn="ctr">
                      <a:solidFill>
                        <a:schemeClr val="tx1"/>
                      </a:solidFill>
                      <a:prstDash val="solid"/>
                      <a:round/>
                      <a:headEnd type="none" w="med" len="med"/>
                      <a:tailEnd type="none" w="med" len="med"/>
                    </a:lnT>
                  </a:tcPr>
                </a:tc>
                <a:tc gridSpan="5">
                  <a:txBody>
                    <a:bodyPr/>
                    <a:lstStyle/>
                    <a:p>
                      <a:pPr algn="ctr"/>
                      <a:r>
                        <a:rPr lang="en-US" dirty="0">
                          <a:solidFill>
                            <a:schemeClr val="bg1"/>
                          </a:solidFill>
                        </a:rPr>
                        <a:t>IARC Monograph</a:t>
                      </a:r>
                    </a:p>
                  </a:txBody>
                  <a:tcPr anchor="ctr">
                    <a:lnT w="12700" cap="flat" cmpd="sng" algn="ctr">
                      <a:solidFill>
                        <a:schemeClr val="tx1"/>
                      </a:solidFill>
                      <a:prstDash val="solid"/>
                      <a:round/>
                      <a:headEnd type="none" w="med" len="med"/>
                      <a:tailEnd type="none" w="med" len="med"/>
                    </a:lnT>
                    <a:solidFill>
                      <a:srgbClr val="0070C0"/>
                    </a:solidFill>
                  </a:tcPr>
                </a:tc>
                <a:tc hMerge="1">
                  <a:txBody>
                    <a:bodyPr/>
                    <a:lstStyle/>
                    <a:p>
                      <a:endParaRPr lang="en-US" dirty="0"/>
                    </a:p>
                  </a:txBody>
                  <a:tcPr>
                    <a:lnT w="12700" cap="flat" cmpd="sng" algn="ctr">
                      <a:solidFill>
                        <a:schemeClr val="tx1"/>
                      </a:solidFill>
                      <a:prstDash val="solid"/>
                      <a:round/>
                      <a:headEnd type="none" w="med" len="med"/>
                      <a:tailEnd type="none" w="med" len="med"/>
                    </a:lnT>
                  </a:tcPr>
                </a:tc>
                <a:tc hMerge="1">
                  <a:txBody>
                    <a:bodyPr/>
                    <a:lstStyle/>
                    <a:p>
                      <a:endParaRPr lang="en-US" dirty="0"/>
                    </a:p>
                  </a:txBody>
                  <a:tcPr>
                    <a:lnT w="12700" cap="flat" cmpd="sng" algn="ctr">
                      <a:solidFill>
                        <a:schemeClr val="tx1"/>
                      </a:solidFill>
                      <a:prstDash val="solid"/>
                      <a:round/>
                      <a:headEnd type="none" w="med" len="med"/>
                      <a:tailEnd type="none" w="med" len="med"/>
                    </a:lnT>
                  </a:tcPr>
                </a:tc>
                <a:tc hMerge="1">
                  <a:txBody>
                    <a:bodyPr/>
                    <a:lstStyle/>
                    <a:p>
                      <a:endParaRPr lang="en-US" dirty="0"/>
                    </a:p>
                  </a:txBody>
                  <a:tcPr>
                    <a:lnT w="12700" cap="flat" cmpd="sng" algn="ctr">
                      <a:solidFill>
                        <a:schemeClr val="tx1"/>
                      </a:solidFill>
                      <a:prstDash val="solid"/>
                      <a:round/>
                      <a:headEnd type="none" w="med" len="med"/>
                      <a:tailEnd type="none" w="med" len="med"/>
                    </a:lnT>
                  </a:tcPr>
                </a:tc>
                <a:tc hMerge="1">
                  <a:txBody>
                    <a:bodyPr/>
                    <a:lstStyle/>
                    <a:p>
                      <a:endParaRPr lang="en-US" dirty="0"/>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0333509"/>
                  </a:ext>
                </a:extLst>
              </a:tr>
              <a:tr h="506028">
                <a:tc gridSpan="2">
                  <a:txBody>
                    <a:bodyPr/>
                    <a:lstStyle/>
                    <a:p>
                      <a:pPr algn="ctr"/>
                      <a:r>
                        <a:rPr lang="en-US" dirty="0">
                          <a:solidFill>
                            <a:schemeClr val="bg1"/>
                          </a:solidFill>
                        </a:rPr>
                        <a:t>US NTP </a:t>
                      </a:r>
                      <a:r>
                        <a:rPr lang="en-US" dirty="0" err="1">
                          <a:solidFill>
                            <a:schemeClr val="bg1"/>
                          </a:solidFill>
                        </a:rPr>
                        <a:t>RoC</a:t>
                      </a:r>
                      <a:r>
                        <a:rPr lang="en-US" dirty="0">
                          <a:solidFill>
                            <a:schemeClr val="bg1"/>
                          </a:solidFill>
                        </a:rPr>
                        <a:t> Listing</a:t>
                      </a:r>
                    </a:p>
                  </a:txBody>
                  <a:tcPr anchor="ctr">
                    <a:solidFill>
                      <a:srgbClr val="92D050"/>
                    </a:solidFill>
                  </a:tcPr>
                </a:tc>
                <a:tc hMerge="1">
                  <a:txBody>
                    <a:bodyPr/>
                    <a:lstStyle/>
                    <a:p>
                      <a:endParaRPr lang="en-US" dirty="0"/>
                    </a:p>
                  </a:txBody>
                  <a:tcPr/>
                </a:tc>
                <a:tc>
                  <a:txBody>
                    <a:bodyPr/>
                    <a:lstStyle/>
                    <a:p>
                      <a:endParaRPr lang="en-US">
                        <a:solidFill>
                          <a:schemeClr val="bg1"/>
                        </a:solidFill>
                      </a:endParaRPr>
                    </a:p>
                  </a:txBody>
                  <a:tcPr anchor="ctr"/>
                </a:tc>
                <a:tc>
                  <a:txBody>
                    <a:bodyPr/>
                    <a:lstStyle/>
                    <a:p>
                      <a:endParaRPr lang="en-US">
                        <a:solidFill>
                          <a:schemeClr val="bg1"/>
                        </a:solidFill>
                      </a:endParaRPr>
                    </a:p>
                  </a:txBody>
                  <a:tcPr anchor="ctr"/>
                </a:tc>
                <a:tc>
                  <a:txBody>
                    <a:bodyPr/>
                    <a:lstStyle/>
                    <a:p>
                      <a:endParaRPr lang="en-US">
                        <a:solidFill>
                          <a:schemeClr val="bg1"/>
                        </a:solidFill>
                      </a:endParaRPr>
                    </a:p>
                  </a:txBody>
                  <a:tcPr anchor="ctr"/>
                </a:tc>
                <a:tc>
                  <a:txBody>
                    <a:bodyPr/>
                    <a:lstStyle/>
                    <a:p>
                      <a:endParaRPr lang="en-US" dirty="0">
                        <a:solidFill>
                          <a:schemeClr val="bg1"/>
                        </a:solidFill>
                      </a:endParaRPr>
                    </a:p>
                  </a:txBody>
                  <a:tcPr anchor="ctr"/>
                </a:tc>
                <a:extLst>
                  <a:ext uri="{0D108BD9-81ED-4DB2-BD59-A6C34878D82A}">
                    <a16:rowId xmlns:a16="http://schemas.microsoft.com/office/drawing/2014/main" val="4010754539"/>
                  </a:ext>
                </a:extLst>
              </a:tr>
              <a:tr h="506028">
                <a:tc gridSpan="2">
                  <a:txBody>
                    <a:bodyPr/>
                    <a:lstStyle/>
                    <a:p>
                      <a:pPr algn="ctr"/>
                      <a:r>
                        <a:rPr lang="en-US" dirty="0">
                          <a:solidFill>
                            <a:schemeClr val="bg1"/>
                          </a:solidFill>
                        </a:rPr>
                        <a:t>US ATSDR</a:t>
                      </a:r>
                    </a:p>
                  </a:txBody>
                  <a:tcPr anchor="ctr">
                    <a:solidFill>
                      <a:srgbClr val="0070C0"/>
                    </a:solidFill>
                  </a:tcPr>
                </a:tc>
                <a:tc hMerge="1">
                  <a:txBody>
                    <a:bodyPr/>
                    <a:lstStyle/>
                    <a:p>
                      <a:endParaRPr lang="en-US" dirty="0"/>
                    </a:p>
                  </a:txBody>
                  <a:tcP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extLst>
                  <a:ext uri="{0D108BD9-81ED-4DB2-BD59-A6C34878D82A}">
                    <a16:rowId xmlns:a16="http://schemas.microsoft.com/office/drawing/2014/main" val="3843225600"/>
                  </a:ext>
                </a:extLst>
              </a:tr>
              <a:tr h="506028">
                <a:tc gridSpan="6">
                  <a:txBody>
                    <a:bodyPr/>
                    <a:lstStyle/>
                    <a:p>
                      <a:pPr algn="ctr"/>
                      <a:r>
                        <a:rPr lang="en-US" dirty="0">
                          <a:solidFill>
                            <a:schemeClr val="bg1"/>
                          </a:solidFill>
                        </a:rPr>
                        <a:t>EU REACH</a:t>
                      </a:r>
                    </a:p>
                  </a:txBody>
                  <a:tcPr anchor="ctr">
                    <a:solidFill>
                      <a:srgbClr val="92D050"/>
                    </a:solidFill>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a16="http://schemas.microsoft.com/office/drawing/2014/main" val="3091170610"/>
                  </a:ext>
                </a:extLst>
              </a:tr>
              <a:tr h="506028">
                <a:tc gridSpan="2">
                  <a:txBody>
                    <a:bodyPr/>
                    <a:lstStyle/>
                    <a:p>
                      <a:pPr algn="ctr"/>
                      <a:r>
                        <a:rPr lang="en-US" dirty="0">
                          <a:solidFill>
                            <a:schemeClr val="bg1"/>
                          </a:solidFill>
                        </a:rPr>
                        <a:t>CANADA</a:t>
                      </a:r>
                    </a:p>
                  </a:txBody>
                  <a:tcPr anchor="ctr">
                    <a:solidFill>
                      <a:srgbClr val="0070C0"/>
                    </a:solidFill>
                  </a:tcPr>
                </a:tc>
                <a:tc hMerge="1">
                  <a:txBody>
                    <a:bodyPr/>
                    <a:lstStyle/>
                    <a:p>
                      <a:endParaRPr lang="en-US" dirty="0"/>
                    </a:p>
                  </a:txBody>
                  <a:tcPr/>
                </a:tc>
                <a:tc>
                  <a:txBody>
                    <a:bodyPr/>
                    <a:lstStyle/>
                    <a:p>
                      <a:endParaRPr lang="en-US" dirty="0">
                        <a:solidFill>
                          <a:schemeClr val="bg1"/>
                        </a:solidFill>
                      </a:endParaRPr>
                    </a:p>
                  </a:txBody>
                  <a:tcPr anchor="ctr"/>
                </a:tc>
                <a:tc>
                  <a:txBody>
                    <a:bodyPr/>
                    <a:lstStyle/>
                    <a:p>
                      <a:endParaRPr lang="en-US">
                        <a:solidFill>
                          <a:schemeClr val="bg1"/>
                        </a:solidFill>
                      </a:endParaRPr>
                    </a:p>
                  </a:txBody>
                  <a:tcPr anchor="ctr"/>
                </a:tc>
                <a:tc>
                  <a:txBody>
                    <a:bodyPr/>
                    <a:lstStyle/>
                    <a:p>
                      <a:endParaRPr lang="en-US">
                        <a:solidFill>
                          <a:schemeClr val="bg1"/>
                        </a:solidFill>
                      </a:endParaRPr>
                    </a:p>
                  </a:txBody>
                  <a:tcPr anchor="ctr"/>
                </a:tc>
                <a:tc>
                  <a:txBody>
                    <a:bodyPr/>
                    <a:lstStyle/>
                    <a:p>
                      <a:endParaRPr lang="en-US">
                        <a:solidFill>
                          <a:schemeClr val="bg1"/>
                        </a:solidFill>
                      </a:endParaRPr>
                    </a:p>
                  </a:txBody>
                  <a:tcPr anchor="ctr"/>
                </a:tc>
                <a:extLst>
                  <a:ext uri="{0D108BD9-81ED-4DB2-BD59-A6C34878D82A}">
                    <a16:rowId xmlns:a16="http://schemas.microsoft.com/office/drawing/2014/main" val="2533745900"/>
                  </a:ext>
                </a:extLst>
              </a:tr>
              <a:tr h="506028">
                <a:tc gridSpan="2">
                  <a:txBody>
                    <a:bodyPr/>
                    <a:lstStyle/>
                    <a:p>
                      <a:pPr algn="ctr"/>
                      <a:r>
                        <a:rPr lang="en-US" dirty="0">
                          <a:solidFill>
                            <a:schemeClr val="bg1"/>
                          </a:solidFill>
                        </a:rPr>
                        <a:t>US ACGIH</a:t>
                      </a:r>
                    </a:p>
                  </a:txBody>
                  <a:tcPr anchor="ctr">
                    <a:solidFill>
                      <a:srgbClr val="92D050"/>
                    </a:solidFill>
                  </a:tcPr>
                </a:tc>
                <a:tc hMerge="1">
                  <a:txBody>
                    <a:bodyPr/>
                    <a:lstStyle/>
                    <a:p>
                      <a:endParaRPr lang="en-US" dirty="0"/>
                    </a:p>
                  </a:txBody>
                  <a:tcP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extLst>
                  <a:ext uri="{0D108BD9-81ED-4DB2-BD59-A6C34878D82A}">
                    <a16:rowId xmlns:a16="http://schemas.microsoft.com/office/drawing/2014/main" val="1570478724"/>
                  </a:ext>
                </a:extLst>
              </a:tr>
              <a:tr h="506028">
                <a:tc gridSpan="4">
                  <a:txBody>
                    <a:bodyPr/>
                    <a:lstStyle/>
                    <a:p>
                      <a:pPr algn="ctr"/>
                      <a:r>
                        <a:rPr lang="en-US" dirty="0">
                          <a:solidFill>
                            <a:schemeClr val="bg1"/>
                          </a:solidFill>
                        </a:rPr>
                        <a:t>EU-RoHS</a:t>
                      </a:r>
                    </a:p>
                  </a:txBody>
                  <a:tcPr anchor="ctr">
                    <a:solidFill>
                      <a:srgbClr val="0070C0"/>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a:txBody>
                    <a:bodyPr/>
                    <a:lstStyle/>
                    <a:p>
                      <a:endParaRPr lang="en-US" dirty="0">
                        <a:solidFill>
                          <a:schemeClr val="bg1"/>
                        </a:solidFill>
                      </a:endParaRPr>
                    </a:p>
                  </a:txBody>
                  <a:tcPr anchor="ctr"/>
                </a:tc>
                <a:tc>
                  <a:txBody>
                    <a:bodyPr/>
                    <a:lstStyle/>
                    <a:p>
                      <a:endParaRPr lang="en-US" dirty="0">
                        <a:solidFill>
                          <a:schemeClr val="bg1"/>
                        </a:solidFill>
                      </a:endParaRPr>
                    </a:p>
                  </a:txBody>
                  <a:tcPr anchor="ctr"/>
                </a:tc>
                <a:extLst>
                  <a:ext uri="{0D108BD9-81ED-4DB2-BD59-A6C34878D82A}">
                    <a16:rowId xmlns:a16="http://schemas.microsoft.com/office/drawing/2014/main" val="179979111"/>
                  </a:ext>
                </a:extLst>
              </a:tr>
            </a:tbl>
          </a:graphicData>
        </a:graphic>
      </p:graphicFrame>
    </p:spTree>
    <p:extLst>
      <p:ext uri="{BB962C8B-B14F-4D97-AF65-F5344CB8AC3E}">
        <p14:creationId xmlns:p14="http://schemas.microsoft.com/office/powerpoint/2010/main" val="2006061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0" y="1800"/>
            <a:ext cx="9144000" cy="1143000"/>
          </a:xfrm>
        </p:spPr>
        <p:txBody>
          <a:bodyPr>
            <a:normAutofit/>
          </a:bodyPr>
          <a:lstStyle/>
          <a:p>
            <a:r>
              <a:rPr lang="en-US" sz="3200" b="1" dirty="0"/>
              <a:t>4.3 Deviations from CLP requirements (1/2)</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1188218"/>
            <a:ext cx="8147248" cy="4937945"/>
          </a:xfrm>
        </p:spPr>
        <p:txBody>
          <a:bodyPr/>
          <a:lstStyle/>
          <a:p>
            <a:pPr>
              <a:buFont typeface="Arial" panose="020B0604020202020204" pitchFamily="34" charset="0"/>
              <a:buChar char="•"/>
            </a:pPr>
            <a:r>
              <a:rPr lang="en-US" sz="2000" dirty="0"/>
              <a:t>REACH Article 31(9)(a): </a:t>
            </a:r>
            <a:r>
              <a:rPr lang="en-US" sz="2000" i="1" dirty="0"/>
              <a:t>Suppliers shall update the safety data sheet without delay on the following occasions: (a) as soon as new information which may affect the risk management measures, or new information on hazards becomes available</a:t>
            </a:r>
            <a:r>
              <a:rPr lang="en-US" sz="2000" dirty="0"/>
              <a:t>;</a:t>
            </a:r>
          </a:p>
          <a:p>
            <a:pPr>
              <a:buFont typeface="Arial" panose="020B0604020202020204" pitchFamily="34" charset="0"/>
              <a:buChar char="•"/>
            </a:pPr>
            <a:endParaRPr lang="en-US" sz="2000" dirty="0"/>
          </a:p>
          <a:p>
            <a:pPr>
              <a:buFont typeface="Arial" panose="020B0604020202020204" pitchFamily="34" charset="0"/>
              <a:buChar char="•"/>
            </a:pPr>
            <a:r>
              <a:rPr lang="en-US" sz="2000" dirty="0"/>
              <a:t>CLP Article 15: </a:t>
            </a:r>
            <a:r>
              <a:rPr lang="en-US" sz="2000" i="1" dirty="0"/>
              <a:t>Manufacturers, importers and downstream users shall take all reasonable steps available to them to make themselves aware of new scientific or technical information that may affect the classification of the substances or mixtures they place on the market. When a manufacturer, importer or downstream user becomes aware of such information which he considers to be adequate and reliable, that manufacturer, importer or downstream user shall without undue delay carry out a new evaluation in accordance with this Chapter.</a:t>
            </a:r>
          </a:p>
        </p:txBody>
      </p:sp>
      <p:sp>
        <p:nvSpPr>
          <p:cNvPr id="7" name="Slide Number Placeholder 6"/>
          <p:cNvSpPr>
            <a:spLocks noGrp="1"/>
          </p:cNvSpPr>
          <p:nvPr>
            <p:ph type="sldNum" sz="quarter" idx="12"/>
          </p:nvPr>
        </p:nvSpPr>
        <p:spPr/>
        <p:txBody>
          <a:bodyPr/>
          <a:lstStyle/>
          <a:p>
            <a:fld id="{EF70D123-9DC6-4163-8D18-78791503709C}" type="slidenum">
              <a:rPr lang="en-US" smtClean="0"/>
              <a:pPr/>
              <a:t>41</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428547928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CC14A4F0-C26C-46EE-9E51-E3C85CA69477}"/>
              </a:ext>
            </a:extLst>
          </p:cNvPr>
          <p:cNvSpPr>
            <a:spLocks noGrp="1"/>
          </p:cNvSpPr>
          <p:nvPr>
            <p:ph type="title"/>
          </p:nvPr>
        </p:nvSpPr>
        <p:spPr>
          <a:xfrm>
            <a:off x="0" y="1800"/>
            <a:ext cx="9144000" cy="1143000"/>
          </a:xfrm>
        </p:spPr>
        <p:txBody>
          <a:bodyPr>
            <a:normAutofit/>
          </a:bodyPr>
          <a:lstStyle/>
          <a:p>
            <a:r>
              <a:rPr lang="en-US" sz="3200" b="1" dirty="0"/>
              <a:t>4.3 Deviations from CLP requirements (2/2)</a:t>
            </a:r>
          </a:p>
        </p:txBody>
      </p:sp>
      <p:sp>
        <p:nvSpPr>
          <p:cNvPr id="10" name="Content Placeholder 9">
            <a:extLst>
              <a:ext uri="{FF2B5EF4-FFF2-40B4-BE49-F238E27FC236}">
                <a16:creationId xmlns:a16="http://schemas.microsoft.com/office/drawing/2014/main" id="{522ACD58-A900-49C9-818B-70E5E46DBB3F}"/>
              </a:ext>
            </a:extLst>
          </p:cNvPr>
          <p:cNvSpPr>
            <a:spLocks noGrp="1"/>
          </p:cNvSpPr>
          <p:nvPr>
            <p:ph sz="half" idx="1"/>
          </p:nvPr>
        </p:nvSpPr>
        <p:spPr>
          <a:xfrm>
            <a:off x="457200" y="1188218"/>
            <a:ext cx="8147248" cy="4937945"/>
          </a:xfrm>
        </p:spPr>
        <p:txBody>
          <a:bodyPr/>
          <a:lstStyle/>
          <a:p>
            <a:pPr>
              <a:buFont typeface="Arial" panose="020B0604020202020204" pitchFamily="34" charset="0"/>
              <a:buChar char="•"/>
            </a:pPr>
            <a:endParaRPr lang="en-US" sz="2000" dirty="0"/>
          </a:p>
          <a:p>
            <a:pPr>
              <a:buFont typeface="Arial" panose="020B0604020202020204" pitchFamily="34" charset="0"/>
              <a:buChar char="•"/>
            </a:pPr>
            <a:r>
              <a:rPr lang="en-US" sz="2000" dirty="0"/>
              <a:t>i2a has considered all information to derive classification and inform on applicable risk management measures</a:t>
            </a:r>
          </a:p>
          <a:p>
            <a:pPr>
              <a:buFont typeface="Arial" panose="020B0604020202020204" pitchFamily="34" charset="0"/>
              <a:buChar char="•"/>
            </a:pPr>
            <a:r>
              <a:rPr lang="en-US" sz="2000" dirty="0"/>
              <a:t>i2a self-classifications are most CLP and REACH compliant classifications</a:t>
            </a:r>
          </a:p>
          <a:p>
            <a:pPr>
              <a:buFont typeface="Arial" panose="020B0604020202020204" pitchFamily="34" charset="0"/>
              <a:buChar char="•"/>
            </a:pPr>
            <a:endParaRPr lang="en-US" sz="2000" dirty="0"/>
          </a:p>
          <a:p>
            <a:pPr>
              <a:buFont typeface="Arial" panose="020B0604020202020204" pitchFamily="34" charset="0"/>
              <a:buChar char="•"/>
            </a:pPr>
            <a:r>
              <a:rPr lang="en-US" sz="2000" dirty="0"/>
              <a:t>Several companies apply other classifications, causing unfair competition</a:t>
            </a:r>
          </a:p>
          <a:p>
            <a:pPr>
              <a:buFont typeface="Arial" panose="020B0604020202020204" pitchFamily="34" charset="0"/>
              <a:buChar char="•"/>
            </a:pPr>
            <a:endParaRPr lang="en-US" sz="2000" dirty="0"/>
          </a:p>
          <a:p>
            <a:pPr>
              <a:buFont typeface="Arial" panose="020B0604020202020204" pitchFamily="34" charset="0"/>
              <a:buChar char="•"/>
            </a:pPr>
            <a:r>
              <a:rPr lang="en-US" sz="2000" dirty="0"/>
              <a:t>i2a has contacted ECHA to raise this problem with Enforcement Forum</a:t>
            </a:r>
          </a:p>
          <a:p>
            <a:pPr>
              <a:buFont typeface="Arial" panose="020B0604020202020204" pitchFamily="34" charset="0"/>
              <a:buChar char="•"/>
            </a:pPr>
            <a:endParaRPr lang="en-US" sz="2000" dirty="0"/>
          </a:p>
          <a:p>
            <a:pPr marL="0" indent="0" algn="ctr">
              <a:buNone/>
            </a:pPr>
            <a:r>
              <a:rPr lang="en-US" sz="2000" b="1" dirty="0">
                <a:solidFill>
                  <a:srgbClr val="0070C0"/>
                </a:solidFill>
              </a:rPr>
              <a:t>PLEASE PROVIDE EXAMPLES</a:t>
            </a:r>
          </a:p>
        </p:txBody>
      </p:sp>
      <p:sp>
        <p:nvSpPr>
          <p:cNvPr id="7" name="Slide Number Placeholder 6"/>
          <p:cNvSpPr>
            <a:spLocks noGrp="1"/>
          </p:cNvSpPr>
          <p:nvPr>
            <p:ph type="sldNum" sz="quarter" idx="12"/>
          </p:nvPr>
        </p:nvSpPr>
        <p:spPr/>
        <p:txBody>
          <a:bodyPr/>
          <a:lstStyle/>
          <a:p>
            <a:fld id="{EF70D123-9DC6-4163-8D18-78791503709C}" type="slidenum">
              <a:rPr lang="en-US" smtClean="0"/>
              <a:pPr/>
              <a:t>42</a:t>
            </a:fld>
            <a:endParaRPr lang="en-US"/>
          </a:p>
        </p:txBody>
      </p:sp>
      <p:sp>
        <p:nvSpPr>
          <p:cNvPr id="8" name="Footer Placeholder 7"/>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8513700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F8C2C0-C58E-42EA-8F2C-C74DB0E2F429}"/>
              </a:ext>
            </a:extLst>
          </p:cNvPr>
          <p:cNvSpPr>
            <a:spLocks noGrp="1"/>
          </p:cNvSpPr>
          <p:nvPr>
            <p:ph type="title"/>
          </p:nvPr>
        </p:nvSpPr>
        <p:spPr>
          <a:xfrm>
            <a:off x="457200" y="2857500"/>
            <a:ext cx="8229600" cy="1143000"/>
          </a:xfrm>
        </p:spPr>
        <p:txBody>
          <a:bodyPr>
            <a:normAutofit fontScale="90000"/>
          </a:bodyPr>
          <a:lstStyle/>
          <a:p>
            <a:r>
              <a:rPr lang="en-US" sz="4000" b="1" dirty="0">
                <a:solidFill>
                  <a:srgbClr val="0070C0"/>
                </a:solidFill>
              </a:rPr>
              <a:t>5. AOB, next calls/meetings</a:t>
            </a:r>
            <a:br>
              <a:rPr lang="en-US" sz="4000" b="1" dirty="0">
                <a:solidFill>
                  <a:srgbClr val="0070C0"/>
                </a:solidFill>
              </a:rPr>
            </a:br>
            <a:r>
              <a:rPr lang="en-US" sz="4000" b="1" dirty="0">
                <a:solidFill>
                  <a:srgbClr val="0070C0"/>
                </a:solidFill>
              </a:rPr>
              <a:t>and closing remarks</a:t>
            </a:r>
          </a:p>
        </p:txBody>
      </p:sp>
      <p:sp>
        <p:nvSpPr>
          <p:cNvPr id="4" name="Slide Number Placeholder 3">
            <a:extLst>
              <a:ext uri="{FF2B5EF4-FFF2-40B4-BE49-F238E27FC236}">
                <a16:creationId xmlns:a16="http://schemas.microsoft.com/office/drawing/2014/main" id="{6A7FDD3D-F6C4-4FCF-983F-A796667DE04D}"/>
              </a:ext>
            </a:extLst>
          </p:cNvPr>
          <p:cNvSpPr>
            <a:spLocks noGrp="1"/>
          </p:cNvSpPr>
          <p:nvPr>
            <p:ph type="sldNum" sz="quarter" idx="12"/>
          </p:nvPr>
        </p:nvSpPr>
        <p:spPr/>
        <p:txBody>
          <a:bodyPr/>
          <a:lstStyle/>
          <a:p>
            <a:fld id="{EF70D123-9DC6-4163-8D18-78791503709C}" type="slidenum">
              <a:rPr lang="en-US" smtClean="0"/>
              <a:pPr/>
              <a:t>43</a:t>
            </a:fld>
            <a:endParaRPr lang="en-US"/>
          </a:p>
        </p:txBody>
      </p:sp>
      <p:sp>
        <p:nvSpPr>
          <p:cNvPr id="5" name="Footer Placeholder 4">
            <a:extLst>
              <a:ext uri="{FF2B5EF4-FFF2-40B4-BE49-F238E27FC236}">
                <a16:creationId xmlns:a16="http://schemas.microsoft.com/office/drawing/2014/main" id="{67E270AE-6CE6-400E-8D41-95651157DD30}"/>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20215134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29535E0-5F73-4F23-ACE2-F3C226AEDDD6}"/>
              </a:ext>
            </a:extLst>
          </p:cNvPr>
          <p:cNvSpPr>
            <a:spLocks noGrp="1"/>
          </p:cNvSpPr>
          <p:nvPr>
            <p:ph sz="half" idx="1"/>
          </p:nvPr>
        </p:nvSpPr>
        <p:spPr>
          <a:xfrm>
            <a:off x="457200" y="908720"/>
            <a:ext cx="8147248" cy="5217445"/>
          </a:xfrm>
        </p:spPr>
        <p:txBody>
          <a:bodyPr/>
          <a:lstStyle/>
          <a:p>
            <a:pPr>
              <a:buFont typeface="Arial" panose="020B0604020202020204" pitchFamily="34" charset="0"/>
              <a:buChar char="•"/>
            </a:pPr>
            <a:r>
              <a:rPr lang="en-US" dirty="0"/>
              <a:t>AOB?</a:t>
            </a:r>
          </a:p>
          <a:p>
            <a:pPr>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r>
              <a:rPr lang="en-US" dirty="0"/>
              <a:t>Next calls/meetings:</a:t>
            </a:r>
          </a:p>
          <a:p>
            <a:pPr lvl="1">
              <a:buFont typeface="Arial" panose="020B0604020202020204" pitchFamily="34" charset="0"/>
              <a:buChar char="•"/>
            </a:pPr>
            <a:r>
              <a:rPr lang="en-US" dirty="0"/>
              <a:t>Antwerp, 30 Sep 2019, am</a:t>
            </a:r>
          </a:p>
          <a:p>
            <a:pPr marL="685800" lvl="2" indent="0">
              <a:buNone/>
            </a:pPr>
            <a:r>
              <a:rPr lang="en-US" dirty="0"/>
              <a:t>(preceded by Board meeting in morning, and followed by 2019 Sb Day on 1 Oct)</a:t>
            </a:r>
          </a:p>
          <a:p>
            <a:pPr lvl="1">
              <a:buFont typeface="Arial" panose="020B0604020202020204" pitchFamily="34" charset="0"/>
              <a:buChar char="•"/>
            </a:pPr>
            <a:r>
              <a:rPr lang="en-US" dirty="0"/>
              <a:t>Conf call Dec 2019 (exact date and time tbc)</a:t>
            </a:r>
          </a:p>
          <a:p>
            <a:pPr>
              <a:buFont typeface="Arial" panose="020B0604020202020204" pitchFamily="34" charset="0"/>
              <a:buChar char="•"/>
            </a:pPr>
            <a:endParaRPr lang="en-US" dirty="0"/>
          </a:p>
          <a:p>
            <a:pPr>
              <a:buFont typeface="Arial" panose="020B0604020202020204" pitchFamily="34" charset="0"/>
              <a:buChar char="•"/>
            </a:pPr>
            <a:endParaRPr lang="en-US" dirty="0"/>
          </a:p>
          <a:p>
            <a:pPr>
              <a:buFont typeface="Arial" panose="020B0604020202020204" pitchFamily="34" charset="0"/>
              <a:buChar char="•"/>
            </a:pPr>
            <a:r>
              <a:rPr lang="en-US" dirty="0"/>
              <a:t>Closing remarks</a:t>
            </a:r>
          </a:p>
        </p:txBody>
      </p:sp>
      <p:sp>
        <p:nvSpPr>
          <p:cNvPr id="4" name="Slide Number Placeholder 3">
            <a:extLst>
              <a:ext uri="{FF2B5EF4-FFF2-40B4-BE49-F238E27FC236}">
                <a16:creationId xmlns:a16="http://schemas.microsoft.com/office/drawing/2014/main" id="{2EEFB02F-EDD7-43BF-BDF0-B78A8913E4BE}"/>
              </a:ext>
            </a:extLst>
          </p:cNvPr>
          <p:cNvSpPr>
            <a:spLocks noGrp="1"/>
          </p:cNvSpPr>
          <p:nvPr>
            <p:ph type="sldNum" sz="quarter" idx="12"/>
          </p:nvPr>
        </p:nvSpPr>
        <p:spPr/>
        <p:txBody>
          <a:bodyPr/>
          <a:lstStyle/>
          <a:p>
            <a:fld id="{EF70D123-9DC6-4163-8D18-78791503709C}" type="slidenum">
              <a:rPr lang="en-US" smtClean="0"/>
              <a:pPr/>
              <a:t>44</a:t>
            </a:fld>
            <a:endParaRPr lang="en-US"/>
          </a:p>
        </p:txBody>
      </p:sp>
      <p:sp>
        <p:nvSpPr>
          <p:cNvPr id="5" name="Footer Placeholder 4">
            <a:extLst>
              <a:ext uri="{FF2B5EF4-FFF2-40B4-BE49-F238E27FC236}">
                <a16:creationId xmlns:a16="http://schemas.microsoft.com/office/drawing/2014/main" id="{CA226EA5-2663-4296-BC62-2DC6D0174947}"/>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86666260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DCD28-B521-47BF-B58A-A2F59DC139C8}"/>
              </a:ext>
            </a:extLst>
          </p:cNvPr>
          <p:cNvSpPr>
            <a:spLocks noGrp="1"/>
          </p:cNvSpPr>
          <p:nvPr>
            <p:ph type="title"/>
          </p:nvPr>
        </p:nvSpPr>
        <p:spPr/>
        <p:txBody>
          <a:bodyPr>
            <a:normAutofit/>
          </a:bodyPr>
          <a:lstStyle/>
          <a:p>
            <a:r>
              <a:rPr lang="en-US" sz="3200" b="1" dirty="0">
                <a:solidFill>
                  <a:srgbClr val="0070C0"/>
                </a:solidFill>
              </a:rPr>
              <a:t>Thanks &amp; Enjoy!</a:t>
            </a:r>
          </a:p>
        </p:txBody>
      </p:sp>
      <p:sp>
        <p:nvSpPr>
          <p:cNvPr id="4" name="Slide Number Placeholder 3">
            <a:extLst>
              <a:ext uri="{FF2B5EF4-FFF2-40B4-BE49-F238E27FC236}">
                <a16:creationId xmlns:a16="http://schemas.microsoft.com/office/drawing/2014/main" id="{42BA76B9-F740-463F-85E8-B71C725B4AD3}"/>
              </a:ext>
            </a:extLst>
          </p:cNvPr>
          <p:cNvSpPr>
            <a:spLocks noGrp="1"/>
          </p:cNvSpPr>
          <p:nvPr>
            <p:ph type="sldNum" sz="quarter" idx="12"/>
          </p:nvPr>
        </p:nvSpPr>
        <p:spPr/>
        <p:txBody>
          <a:bodyPr/>
          <a:lstStyle/>
          <a:p>
            <a:fld id="{EF70D123-9DC6-4163-8D18-78791503709C}" type="slidenum">
              <a:rPr lang="en-US" smtClean="0"/>
              <a:pPr/>
              <a:t>45</a:t>
            </a:fld>
            <a:endParaRPr lang="en-US"/>
          </a:p>
        </p:txBody>
      </p:sp>
      <p:sp>
        <p:nvSpPr>
          <p:cNvPr id="5" name="Footer Placeholder 4">
            <a:extLst>
              <a:ext uri="{FF2B5EF4-FFF2-40B4-BE49-F238E27FC236}">
                <a16:creationId xmlns:a16="http://schemas.microsoft.com/office/drawing/2014/main" id="{FF9C27E7-EAC7-4FA1-BD5A-F87A52D0BB3C}"/>
              </a:ext>
            </a:extLst>
          </p:cNvPr>
          <p:cNvSpPr>
            <a:spLocks noGrp="1"/>
          </p:cNvSpPr>
          <p:nvPr>
            <p:ph type="ftr" sz="quarter" idx="11"/>
          </p:nvPr>
        </p:nvSpPr>
        <p:spPr/>
        <p:txBody>
          <a:bodyPr/>
          <a:lstStyle/>
          <a:p>
            <a:r>
              <a:rPr lang="en-US"/>
              <a:t>i2a General Assembly Meeting                                                       Barcelona, 16 May 2019</a:t>
            </a:r>
            <a:endParaRPr lang="en-US" dirty="0"/>
          </a:p>
        </p:txBody>
      </p:sp>
      <p:pic>
        <p:nvPicPr>
          <p:cNvPr id="6" name="Picture 5">
            <a:extLst>
              <a:ext uri="{FF2B5EF4-FFF2-40B4-BE49-F238E27FC236}">
                <a16:creationId xmlns:a16="http://schemas.microsoft.com/office/drawing/2014/main" id="{50EEEDE6-074A-43C8-9C71-C74C1597DA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824" y="1465687"/>
            <a:ext cx="7740352" cy="4353948"/>
          </a:xfrm>
          <a:prstGeom prst="rect">
            <a:avLst/>
          </a:prstGeom>
        </p:spPr>
      </p:pic>
    </p:spTree>
    <p:extLst>
      <p:ext uri="{BB962C8B-B14F-4D97-AF65-F5344CB8AC3E}">
        <p14:creationId xmlns:p14="http://schemas.microsoft.com/office/powerpoint/2010/main" val="2877558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9F8C2C0-C58E-42EA-8F2C-C74DB0E2F429}"/>
              </a:ext>
            </a:extLst>
          </p:cNvPr>
          <p:cNvSpPr>
            <a:spLocks noGrp="1"/>
          </p:cNvSpPr>
          <p:nvPr>
            <p:ph type="title"/>
          </p:nvPr>
        </p:nvSpPr>
        <p:spPr>
          <a:xfrm>
            <a:off x="457200" y="2857500"/>
            <a:ext cx="8229600" cy="1143000"/>
          </a:xfrm>
        </p:spPr>
        <p:txBody>
          <a:bodyPr>
            <a:normAutofit/>
          </a:bodyPr>
          <a:lstStyle/>
          <a:p>
            <a:r>
              <a:rPr lang="en-US" sz="4000" b="1" dirty="0">
                <a:solidFill>
                  <a:srgbClr val="0070C0"/>
                </a:solidFill>
              </a:rPr>
              <a:t>2. i2a Communication</a:t>
            </a:r>
          </a:p>
        </p:txBody>
      </p:sp>
      <p:sp>
        <p:nvSpPr>
          <p:cNvPr id="4" name="Slide Number Placeholder 3">
            <a:extLst>
              <a:ext uri="{FF2B5EF4-FFF2-40B4-BE49-F238E27FC236}">
                <a16:creationId xmlns:a16="http://schemas.microsoft.com/office/drawing/2014/main" id="{6A7FDD3D-F6C4-4FCF-983F-A796667DE04D}"/>
              </a:ext>
            </a:extLst>
          </p:cNvPr>
          <p:cNvSpPr>
            <a:spLocks noGrp="1"/>
          </p:cNvSpPr>
          <p:nvPr>
            <p:ph type="sldNum" sz="quarter" idx="12"/>
          </p:nvPr>
        </p:nvSpPr>
        <p:spPr/>
        <p:txBody>
          <a:bodyPr/>
          <a:lstStyle/>
          <a:p>
            <a:fld id="{EF70D123-9DC6-4163-8D18-78791503709C}" type="slidenum">
              <a:rPr lang="en-US" smtClean="0"/>
              <a:pPr/>
              <a:t>5</a:t>
            </a:fld>
            <a:endParaRPr lang="en-US"/>
          </a:p>
        </p:txBody>
      </p:sp>
      <p:sp>
        <p:nvSpPr>
          <p:cNvPr id="5" name="Footer Placeholder 4">
            <a:extLst>
              <a:ext uri="{FF2B5EF4-FFF2-40B4-BE49-F238E27FC236}">
                <a16:creationId xmlns:a16="http://schemas.microsoft.com/office/drawing/2014/main" id="{67E270AE-6CE6-400E-8D41-95651157DD30}"/>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847044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2251C0-51F1-4CE5-8157-A922CAB41EEA}"/>
              </a:ext>
            </a:extLst>
          </p:cNvPr>
          <p:cNvSpPr>
            <a:spLocks noGrp="1"/>
          </p:cNvSpPr>
          <p:nvPr>
            <p:ph type="sldNum" sz="quarter" idx="12"/>
          </p:nvPr>
        </p:nvSpPr>
        <p:spPr/>
        <p:txBody>
          <a:bodyPr/>
          <a:lstStyle/>
          <a:p>
            <a:fld id="{EF70D123-9DC6-4163-8D18-78791503709C}" type="slidenum">
              <a:rPr lang="en-US" smtClean="0"/>
              <a:pPr/>
              <a:t>6</a:t>
            </a:fld>
            <a:endParaRPr lang="en-US"/>
          </a:p>
        </p:txBody>
      </p:sp>
      <p:sp>
        <p:nvSpPr>
          <p:cNvPr id="5" name="Footer Placeholder 4">
            <a:extLst>
              <a:ext uri="{FF2B5EF4-FFF2-40B4-BE49-F238E27FC236}">
                <a16:creationId xmlns:a16="http://schemas.microsoft.com/office/drawing/2014/main" id="{1BD4EE76-C298-4DAD-A993-F857DEEE5277}"/>
              </a:ext>
            </a:extLst>
          </p:cNvPr>
          <p:cNvSpPr>
            <a:spLocks noGrp="1"/>
          </p:cNvSpPr>
          <p:nvPr>
            <p:ph type="ftr" sz="quarter" idx="11"/>
          </p:nvPr>
        </p:nvSpPr>
        <p:spPr/>
        <p:txBody>
          <a:bodyPr/>
          <a:lstStyle/>
          <a:p>
            <a:r>
              <a:rPr lang="en-US"/>
              <a:t>i2a General Assembly Meeting                                                       Barcelona, 16 May 2019</a:t>
            </a:r>
            <a:endParaRPr lang="en-US" dirty="0"/>
          </a:p>
        </p:txBody>
      </p:sp>
      <p:pic>
        <p:nvPicPr>
          <p:cNvPr id="2" name="Content Placeholder 1">
            <a:extLst>
              <a:ext uri="{FF2B5EF4-FFF2-40B4-BE49-F238E27FC236}">
                <a16:creationId xmlns:a16="http://schemas.microsoft.com/office/drawing/2014/main" id="{4EACE689-B52B-420F-8A4F-6304970A5309}"/>
              </a:ext>
            </a:extLst>
          </p:cNvPr>
          <p:cNvPicPr>
            <a:picLocks noGrp="1" noChangeAspect="1"/>
          </p:cNvPicPr>
          <p:nvPr>
            <p:ph sz="half" idx="1"/>
          </p:nvPr>
        </p:nvPicPr>
        <p:blipFill>
          <a:blip r:embed="rId2" cstate="screen">
            <a:extLst>
              <a:ext uri="{28A0092B-C50C-407E-A947-70E740481C1C}">
                <a14:useLocalDpi xmlns:a14="http://schemas.microsoft.com/office/drawing/2010/main"/>
              </a:ext>
            </a:extLst>
          </a:blip>
          <a:stretch>
            <a:fillRect/>
          </a:stretch>
        </p:blipFill>
        <p:spPr>
          <a:xfrm rot="20909294">
            <a:off x="385548" y="1052332"/>
            <a:ext cx="6111993" cy="3402510"/>
          </a:xfrm>
          <a:prstGeom prst="rect">
            <a:avLst/>
          </a:prstGeom>
        </p:spPr>
      </p:pic>
      <p:sp>
        <p:nvSpPr>
          <p:cNvPr id="7" name="Title 5">
            <a:extLst>
              <a:ext uri="{FF2B5EF4-FFF2-40B4-BE49-F238E27FC236}">
                <a16:creationId xmlns:a16="http://schemas.microsoft.com/office/drawing/2014/main" id="{AFC08797-0841-4F8A-BF1D-62732869745A}"/>
              </a:ext>
            </a:extLst>
          </p:cNvPr>
          <p:cNvSpPr>
            <a:spLocks noGrp="1"/>
          </p:cNvSpPr>
          <p:nvPr>
            <p:ph type="title"/>
          </p:nvPr>
        </p:nvSpPr>
        <p:spPr>
          <a:xfrm>
            <a:off x="457200" y="1800"/>
            <a:ext cx="8229600" cy="1143000"/>
          </a:xfrm>
        </p:spPr>
        <p:txBody>
          <a:bodyPr>
            <a:normAutofit/>
          </a:bodyPr>
          <a:lstStyle/>
          <a:p>
            <a:r>
              <a:rPr lang="en-US" sz="3200" b="1" dirty="0"/>
              <a:t>2.1 Live ‘tour’ through new i2a website</a:t>
            </a:r>
          </a:p>
        </p:txBody>
      </p:sp>
      <p:pic>
        <p:nvPicPr>
          <p:cNvPr id="3" name="Picture 2">
            <a:extLst>
              <a:ext uri="{FF2B5EF4-FFF2-40B4-BE49-F238E27FC236}">
                <a16:creationId xmlns:a16="http://schemas.microsoft.com/office/drawing/2014/main" id="{DC4A2A0A-0F83-4C84-8BE5-49FED0E52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42203">
            <a:off x="4574059" y="2331268"/>
            <a:ext cx="4450477" cy="3637781"/>
          </a:xfrm>
          <a:prstGeom prst="rect">
            <a:avLst/>
          </a:prstGeom>
        </p:spPr>
      </p:pic>
    </p:spTree>
    <p:extLst>
      <p:ext uri="{BB962C8B-B14F-4D97-AF65-F5344CB8AC3E}">
        <p14:creationId xmlns:p14="http://schemas.microsoft.com/office/powerpoint/2010/main" val="10951526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4CDAB8-184E-431F-AB77-273DE06940FA}"/>
              </a:ext>
            </a:extLst>
          </p:cNvPr>
          <p:cNvSpPr>
            <a:spLocks noGrp="1"/>
          </p:cNvSpPr>
          <p:nvPr>
            <p:ph type="title"/>
          </p:nvPr>
        </p:nvSpPr>
        <p:spPr>
          <a:xfrm>
            <a:off x="457200" y="1800"/>
            <a:ext cx="8229600" cy="1143000"/>
          </a:xfrm>
        </p:spPr>
        <p:txBody>
          <a:bodyPr>
            <a:normAutofit/>
          </a:bodyPr>
          <a:lstStyle/>
          <a:p>
            <a:r>
              <a:rPr lang="en-US" sz="3200" b="1" dirty="0"/>
              <a:t>2.2 Live ‘tour’ through i2a social media</a:t>
            </a:r>
          </a:p>
        </p:txBody>
      </p:sp>
      <p:sp>
        <p:nvSpPr>
          <p:cNvPr id="7" name="Content Placeholder 6">
            <a:extLst>
              <a:ext uri="{FF2B5EF4-FFF2-40B4-BE49-F238E27FC236}">
                <a16:creationId xmlns:a16="http://schemas.microsoft.com/office/drawing/2014/main" id="{0AC2CD1A-6314-4838-9EA1-16D025676CBA}"/>
              </a:ext>
            </a:extLst>
          </p:cNvPr>
          <p:cNvSpPr>
            <a:spLocks noGrp="1"/>
          </p:cNvSpPr>
          <p:nvPr>
            <p:ph sz="half" idx="1"/>
          </p:nvPr>
        </p:nvSpPr>
        <p:spPr>
          <a:xfrm>
            <a:off x="457200" y="1224202"/>
            <a:ext cx="8147248" cy="4901962"/>
          </a:xfrm>
        </p:spPr>
        <p:txBody>
          <a:bodyPr/>
          <a:lstStyle/>
          <a:p>
            <a:pPr marL="0" indent="0">
              <a:buNone/>
            </a:pPr>
            <a:endParaRPr lang="en-US" dirty="0"/>
          </a:p>
          <a:p>
            <a:pPr marL="0" indent="0">
              <a:buNone/>
            </a:pPr>
            <a:endParaRPr lang="en-US" dirty="0"/>
          </a:p>
          <a:p>
            <a:pPr marL="0" indent="0">
              <a:buNone/>
            </a:pPr>
            <a:endParaRPr lang="en-US" dirty="0"/>
          </a:p>
          <a:p>
            <a:pPr marL="0" indent="0">
              <a:buNone/>
            </a:pPr>
            <a:r>
              <a:rPr lang="en-US" dirty="0"/>
              <a:t>Every Friday</a:t>
            </a:r>
          </a:p>
          <a:p>
            <a:pPr marL="0" indent="0">
              <a:buNone/>
            </a:pPr>
            <a:endParaRPr lang="en-US" dirty="0"/>
          </a:p>
          <a:p>
            <a:pPr marL="0" indent="0">
              <a:buNone/>
            </a:pPr>
            <a:r>
              <a:rPr lang="en-US" dirty="0"/>
              <a:t>Please like, comment </a:t>
            </a:r>
            <a:r>
              <a:rPr lang="en-US" b="1" dirty="0"/>
              <a:t>and</a:t>
            </a:r>
            <a:r>
              <a:rPr lang="en-US" dirty="0"/>
              <a:t> share!</a:t>
            </a:r>
          </a:p>
        </p:txBody>
      </p:sp>
      <p:sp>
        <p:nvSpPr>
          <p:cNvPr id="4" name="Slide Number Placeholder 3">
            <a:extLst>
              <a:ext uri="{FF2B5EF4-FFF2-40B4-BE49-F238E27FC236}">
                <a16:creationId xmlns:a16="http://schemas.microsoft.com/office/drawing/2014/main" id="{F83BFA7C-191B-434C-AC5A-6F10A42E7CC7}"/>
              </a:ext>
            </a:extLst>
          </p:cNvPr>
          <p:cNvSpPr>
            <a:spLocks noGrp="1"/>
          </p:cNvSpPr>
          <p:nvPr>
            <p:ph type="sldNum" sz="quarter" idx="12"/>
          </p:nvPr>
        </p:nvSpPr>
        <p:spPr/>
        <p:txBody>
          <a:bodyPr/>
          <a:lstStyle/>
          <a:p>
            <a:fld id="{EF70D123-9DC6-4163-8D18-78791503709C}" type="slidenum">
              <a:rPr lang="en-US" smtClean="0"/>
              <a:pPr/>
              <a:t>7</a:t>
            </a:fld>
            <a:endParaRPr lang="en-US"/>
          </a:p>
        </p:txBody>
      </p:sp>
      <p:sp>
        <p:nvSpPr>
          <p:cNvPr id="5" name="Footer Placeholder 4">
            <a:extLst>
              <a:ext uri="{FF2B5EF4-FFF2-40B4-BE49-F238E27FC236}">
                <a16:creationId xmlns:a16="http://schemas.microsoft.com/office/drawing/2014/main" id="{A8E7824E-8D99-46F0-8B15-FE0572925F65}"/>
              </a:ext>
            </a:extLst>
          </p:cNvPr>
          <p:cNvSpPr>
            <a:spLocks noGrp="1"/>
          </p:cNvSpPr>
          <p:nvPr>
            <p:ph type="ftr" sz="quarter" idx="11"/>
          </p:nvPr>
        </p:nvSpPr>
        <p:spPr/>
        <p:txBody>
          <a:bodyPr/>
          <a:lstStyle/>
          <a:p>
            <a:r>
              <a:rPr lang="en-US"/>
              <a:t>i2a General Assembly Meeting                                                       Barcelona, 16 May 2019</a:t>
            </a:r>
            <a:endParaRPr lang="en-US" dirty="0"/>
          </a:p>
        </p:txBody>
      </p:sp>
    </p:spTree>
    <p:extLst>
      <p:ext uri="{BB962C8B-B14F-4D97-AF65-F5344CB8AC3E}">
        <p14:creationId xmlns:p14="http://schemas.microsoft.com/office/powerpoint/2010/main" val="14845676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4CDAB8-184E-431F-AB77-273DE06940FA}"/>
              </a:ext>
            </a:extLst>
          </p:cNvPr>
          <p:cNvSpPr>
            <a:spLocks noGrp="1"/>
          </p:cNvSpPr>
          <p:nvPr>
            <p:ph type="title"/>
          </p:nvPr>
        </p:nvSpPr>
        <p:spPr>
          <a:xfrm>
            <a:off x="457200" y="1800"/>
            <a:ext cx="8229600" cy="1143000"/>
          </a:xfrm>
        </p:spPr>
        <p:txBody>
          <a:bodyPr>
            <a:normAutofit/>
          </a:bodyPr>
          <a:lstStyle/>
          <a:p>
            <a:r>
              <a:rPr lang="en-US" sz="3200" b="1" dirty="0"/>
              <a:t>2.3 2019 Sb Day (1/2)</a:t>
            </a:r>
          </a:p>
        </p:txBody>
      </p:sp>
      <p:sp>
        <p:nvSpPr>
          <p:cNvPr id="7" name="Content Placeholder 6">
            <a:extLst>
              <a:ext uri="{FF2B5EF4-FFF2-40B4-BE49-F238E27FC236}">
                <a16:creationId xmlns:a16="http://schemas.microsoft.com/office/drawing/2014/main" id="{0AC2CD1A-6314-4838-9EA1-16D025676CBA}"/>
              </a:ext>
            </a:extLst>
          </p:cNvPr>
          <p:cNvSpPr>
            <a:spLocks noGrp="1"/>
          </p:cNvSpPr>
          <p:nvPr>
            <p:ph sz="half" idx="1"/>
          </p:nvPr>
        </p:nvSpPr>
        <p:spPr>
          <a:xfrm>
            <a:off x="1115616" y="1224202"/>
            <a:ext cx="7488832" cy="4901962"/>
          </a:xfrm>
        </p:spPr>
        <p:txBody>
          <a:bodyPr/>
          <a:lstStyle/>
          <a:p>
            <a:pPr>
              <a:buFont typeface="Arial" panose="020B0604020202020204" pitchFamily="34" charset="0"/>
              <a:buChar char="•"/>
            </a:pPr>
            <a:r>
              <a:rPr lang="en-US" dirty="0"/>
              <a:t>Antwerp, 1 October</a:t>
            </a:r>
          </a:p>
          <a:p>
            <a:pPr>
              <a:buFont typeface="Arial" panose="020B0604020202020204" pitchFamily="34" charset="0"/>
              <a:buChar char="•"/>
            </a:pPr>
            <a:r>
              <a:rPr lang="en-US" dirty="0"/>
              <a:t>Spotlight on Regulations</a:t>
            </a:r>
          </a:p>
          <a:p>
            <a:pPr>
              <a:buFont typeface="Arial" panose="020B0604020202020204" pitchFamily="34" charset="0"/>
              <a:buChar char="•"/>
            </a:pPr>
            <a:r>
              <a:rPr lang="en-US" dirty="0"/>
              <a:t>Webpage launched</a:t>
            </a:r>
          </a:p>
          <a:p>
            <a:pPr>
              <a:buFont typeface="Arial" panose="020B0604020202020204" pitchFamily="34" charset="0"/>
              <a:buChar char="•"/>
            </a:pPr>
            <a:r>
              <a:rPr lang="en-US" dirty="0"/>
              <a:t>Registrations open</a:t>
            </a:r>
          </a:p>
          <a:p>
            <a:pPr>
              <a:buFont typeface="Arial" panose="020B0604020202020204" pitchFamily="34" charset="0"/>
              <a:buChar char="•"/>
            </a:pPr>
            <a:r>
              <a:rPr lang="en-US" dirty="0"/>
              <a:t>Around 10 registered participants already</a:t>
            </a:r>
          </a:p>
          <a:p>
            <a:pPr>
              <a:buFont typeface="Arial" panose="020B0604020202020204" pitchFamily="34" charset="0"/>
              <a:buChar char="•"/>
            </a:pPr>
            <a:r>
              <a:rPr lang="en-US" dirty="0"/>
              <a:t>Draft program discussed with moderator (cf. next slide)</a:t>
            </a:r>
          </a:p>
          <a:p>
            <a:pPr>
              <a:buFont typeface="Arial" panose="020B0604020202020204" pitchFamily="34" charset="0"/>
              <a:buChar char="•"/>
            </a:pPr>
            <a:r>
              <a:rPr lang="en-US" dirty="0"/>
              <a:t>Next: </a:t>
            </a:r>
          </a:p>
          <a:p>
            <a:pPr lvl="1">
              <a:buFont typeface="Arial" panose="020B0604020202020204" pitchFamily="34" charset="0"/>
              <a:buChar char="•"/>
            </a:pPr>
            <a:r>
              <a:rPr lang="en-US" dirty="0"/>
              <a:t>Speakers (5/11 confirmed already)</a:t>
            </a:r>
          </a:p>
          <a:p>
            <a:pPr lvl="1">
              <a:buFont typeface="Arial" panose="020B0604020202020204" pitchFamily="34" charset="0"/>
              <a:buChar char="•"/>
            </a:pPr>
            <a:r>
              <a:rPr lang="en-US" dirty="0"/>
              <a:t>Sponsors</a:t>
            </a:r>
          </a:p>
        </p:txBody>
      </p:sp>
      <p:sp>
        <p:nvSpPr>
          <p:cNvPr id="4" name="Slide Number Placeholder 3">
            <a:extLst>
              <a:ext uri="{FF2B5EF4-FFF2-40B4-BE49-F238E27FC236}">
                <a16:creationId xmlns:a16="http://schemas.microsoft.com/office/drawing/2014/main" id="{F83BFA7C-191B-434C-AC5A-6F10A42E7CC7}"/>
              </a:ext>
            </a:extLst>
          </p:cNvPr>
          <p:cNvSpPr>
            <a:spLocks noGrp="1"/>
          </p:cNvSpPr>
          <p:nvPr>
            <p:ph type="sldNum" sz="quarter" idx="12"/>
          </p:nvPr>
        </p:nvSpPr>
        <p:spPr/>
        <p:txBody>
          <a:bodyPr/>
          <a:lstStyle/>
          <a:p>
            <a:fld id="{EF70D123-9DC6-4163-8D18-78791503709C}" type="slidenum">
              <a:rPr lang="en-US" smtClean="0"/>
              <a:pPr/>
              <a:t>8</a:t>
            </a:fld>
            <a:endParaRPr lang="en-US"/>
          </a:p>
        </p:txBody>
      </p:sp>
      <p:sp>
        <p:nvSpPr>
          <p:cNvPr id="5" name="Footer Placeholder 4">
            <a:extLst>
              <a:ext uri="{FF2B5EF4-FFF2-40B4-BE49-F238E27FC236}">
                <a16:creationId xmlns:a16="http://schemas.microsoft.com/office/drawing/2014/main" id="{A8E7824E-8D99-46F0-8B15-FE0572925F65}"/>
              </a:ext>
            </a:extLst>
          </p:cNvPr>
          <p:cNvSpPr>
            <a:spLocks noGrp="1"/>
          </p:cNvSpPr>
          <p:nvPr>
            <p:ph type="ftr" sz="quarter" idx="11"/>
          </p:nvPr>
        </p:nvSpPr>
        <p:spPr/>
        <p:txBody>
          <a:bodyPr/>
          <a:lstStyle/>
          <a:p>
            <a:r>
              <a:rPr lang="en-US"/>
              <a:t>i2a General Assembly Meeting                                                       Barcelona, 16 May 2019</a:t>
            </a:r>
            <a:endParaRPr lang="en-US" dirty="0"/>
          </a:p>
        </p:txBody>
      </p:sp>
      <p:pic>
        <p:nvPicPr>
          <p:cNvPr id="8" name="Picture 7">
            <a:extLst>
              <a:ext uri="{FF2B5EF4-FFF2-40B4-BE49-F238E27FC236}">
                <a16:creationId xmlns:a16="http://schemas.microsoft.com/office/drawing/2014/main" id="{93F79770-8B6E-4AAE-BAD1-8788E5A0B7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224202"/>
            <a:ext cx="3034680" cy="2023120"/>
          </a:xfrm>
          <a:prstGeom prst="rect">
            <a:avLst/>
          </a:prstGeom>
        </p:spPr>
      </p:pic>
    </p:spTree>
    <p:extLst>
      <p:ext uri="{BB962C8B-B14F-4D97-AF65-F5344CB8AC3E}">
        <p14:creationId xmlns:p14="http://schemas.microsoft.com/office/powerpoint/2010/main" val="1467763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4CDAB8-184E-431F-AB77-273DE06940FA}"/>
              </a:ext>
            </a:extLst>
          </p:cNvPr>
          <p:cNvSpPr>
            <a:spLocks noGrp="1"/>
          </p:cNvSpPr>
          <p:nvPr>
            <p:ph type="title"/>
          </p:nvPr>
        </p:nvSpPr>
        <p:spPr>
          <a:xfrm>
            <a:off x="457200" y="1800"/>
            <a:ext cx="8229600" cy="1143000"/>
          </a:xfrm>
        </p:spPr>
        <p:txBody>
          <a:bodyPr>
            <a:normAutofit/>
          </a:bodyPr>
          <a:lstStyle/>
          <a:p>
            <a:r>
              <a:rPr lang="en-US" sz="3200" b="1" dirty="0"/>
              <a:t>2.3 2019 Sb Day (2/2)</a:t>
            </a:r>
          </a:p>
        </p:txBody>
      </p:sp>
      <p:sp>
        <p:nvSpPr>
          <p:cNvPr id="4" name="Slide Number Placeholder 3">
            <a:extLst>
              <a:ext uri="{FF2B5EF4-FFF2-40B4-BE49-F238E27FC236}">
                <a16:creationId xmlns:a16="http://schemas.microsoft.com/office/drawing/2014/main" id="{F83BFA7C-191B-434C-AC5A-6F10A42E7CC7}"/>
              </a:ext>
            </a:extLst>
          </p:cNvPr>
          <p:cNvSpPr>
            <a:spLocks noGrp="1"/>
          </p:cNvSpPr>
          <p:nvPr>
            <p:ph type="sldNum" sz="quarter" idx="12"/>
          </p:nvPr>
        </p:nvSpPr>
        <p:spPr/>
        <p:txBody>
          <a:bodyPr/>
          <a:lstStyle/>
          <a:p>
            <a:fld id="{EF70D123-9DC6-4163-8D18-78791503709C}" type="slidenum">
              <a:rPr lang="en-US" smtClean="0"/>
              <a:pPr/>
              <a:t>9</a:t>
            </a:fld>
            <a:endParaRPr lang="en-US"/>
          </a:p>
        </p:txBody>
      </p:sp>
      <p:sp>
        <p:nvSpPr>
          <p:cNvPr id="5" name="Footer Placeholder 4">
            <a:extLst>
              <a:ext uri="{FF2B5EF4-FFF2-40B4-BE49-F238E27FC236}">
                <a16:creationId xmlns:a16="http://schemas.microsoft.com/office/drawing/2014/main" id="{A8E7824E-8D99-46F0-8B15-FE0572925F65}"/>
              </a:ext>
            </a:extLst>
          </p:cNvPr>
          <p:cNvSpPr>
            <a:spLocks noGrp="1"/>
          </p:cNvSpPr>
          <p:nvPr>
            <p:ph type="ftr" sz="quarter" idx="11"/>
          </p:nvPr>
        </p:nvSpPr>
        <p:spPr/>
        <p:txBody>
          <a:bodyPr/>
          <a:lstStyle/>
          <a:p>
            <a:r>
              <a:rPr lang="en-US"/>
              <a:t>i2a General Assembly Meeting                                                       Barcelona, 16 May 2019</a:t>
            </a:r>
            <a:endParaRPr lang="en-US" dirty="0"/>
          </a:p>
        </p:txBody>
      </p:sp>
      <p:grpSp>
        <p:nvGrpSpPr>
          <p:cNvPr id="8" name="Group 7">
            <a:extLst>
              <a:ext uri="{FF2B5EF4-FFF2-40B4-BE49-F238E27FC236}">
                <a16:creationId xmlns:a16="http://schemas.microsoft.com/office/drawing/2014/main" id="{BCD6AE43-C569-4E7C-98D5-A11EE70CEB6B}"/>
              </a:ext>
            </a:extLst>
          </p:cNvPr>
          <p:cNvGrpSpPr/>
          <p:nvPr/>
        </p:nvGrpSpPr>
        <p:grpSpPr>
          <a:xfrm>
            <a:off x="2195736" y="1139401"/>
            <a:ext cx="6251888" cy="4992509"/>
            <a:chOff x="1331640" y="836712"/>
            <a:chExt cx="6251888" cy="4992509"/>
          </a:xfrm>
        </p:grpSpPr>
        <p:pic>
          <p:nvPicPr>
            <p:cNvPr id="2" name="Picture 1">
              <a:extLst>
                <a:ext uri="{FF2B5EF4-FFF2-40B4-BE49-F238E27FC236}">
                  <a16:creationId xmlns:a16="http://schemas.microsoft.com/office/drawing/2014/main" id="{045F30FA-6266-42D9-B8F7-40B29F6F271E}"/>
                </a:ext>
              </a:extLst>
            </p:cNvPr>
            <p:cNvPicPr>
              <a:picLocks noChangeAspect="1"/>
            </p:cNvPicPr>
            <p:nvPr/>
          </p:nvPicPr>
          <p:blipFill>
            <a:blip r:embed="rId2"/>
            <a:stretch>
              <a:fillRect/>
            </a:stretch>
          </p:blipFill>
          <p:spPr>
            <a:xfrm>
              <a:off x="1331640" y="836712"/>
              <a:ext cx="6242160" cy="4992509"/>
            </a:xfrm>
            <a:prstGeom prst="rect">
              <a:avLst/>
            </a:prstGeom>
          </p:spPr>
        </p:pic>
        <p:sp>
          <p:nvSpPr>
            <p:cNvPr id="3" name="TextBox 2">
              <a:extLst>
                <a:ext uri="{FF2B5EF4-FFF2-40B4-BE49-F238E27FC236}">
                  <a16:creationId xmlns:a16="http://schemas.microsoft.com/office/drawing/2014/main" id="{20C05B60-4BC2-498E-AD7B-7A59AD6BCCFF}"/>
                </a:ext>
              </a:extLst>
            </p:cNvPr>
            <p:cNvSpPr txBox="1"/>
            <p:nvPr/>
          </p:nvSpPr>
          <p:spPr>
            <a:xfrm>
              <a:off x="3054660" y="1049724"/>
              <a:ext cx="1296144" cy="523220"/>
            </a:xfrm>
            <a:prstGeom prst="rect">
              <a:avLst/>
            </a:prstGeom>
            <a:noFill/>
          </p:spPr>
          <p:txBody>
            <a:bodyPr wrap="square" rtlCol="0">
              <a:spAutoFit/>
            </a:bodyPr>
            <a:lstStyle/>
            <a:p>
              <a:pPr algn="ctr"/>
              <a:r>
                <a:rPr lang="en-US" sz="1400" dirty="0">
                  <a:solidFill>
                    <a:srgbClr val="FF0000"/>
                  </a:solidFill>
                </a:rPr>
                <a:t>Classification: US NTP </a:t>
              </a:r>
              <a:r>
                <a:rPr lang="en-US" sz="1400" dirty="0" err="1">
                  <a:solidFill>
                    <a:srgbClr val="FF0000"/>
                  </a:solidFill>
                </a:rPr>
                <a:t>RoC</a:t>
              </a:r>
              <a:endParaRPr lang="en-US" sz="1400" dirty="0">
                <a:solidFill>
                  <a:srgbClr val="FF0000"/>
                </a:solidFill>
              </a:endParaRPr>
            </a:p>
          </p:txBody>
        </p:sp>
        <p:sp>
          <p:nvSpPr>
            <p:cNvPr id="9" name="TextBox 8">
              <a:extLst>
                <a:ext uri="{FF2B5EF4-FFF2-40B4-BE49-F238E27FC236}">
                  <a16:creationId xmlns:a16="http://schemas.microsoft.com/office/drawing/2014/main" id="{8FE293E6-255F-48AB-8AB7-CC472DD1BBA9}"/>
                </a:ext>
              </a:extLst>
            </p:cNvPr>
            <p:cNvSpPr txBox="1"/>
            <p:nvPr/>
          </p:nvSpPr>
          <p:spPr>
            <a:xfrm>
              <a:off x="1545078" y="1520652"/>
              <a:ext cx="1296144" cy="461665"/>
            </a:xfrm>
            <a:prstGeom prst="rect">
              <a:avLst/>
            </a:prstGeom>
            <a:noFill/>
          </p:spPr>
          <p:txBody>
            <a:bodyPr wrap="square" rtlCol="0">
              <a:spAutoFit/>
            </a:bodyPr>
            <a:lstStyle/>
            <a:p>
              <a:pPr algn="ctr"/>
              <a:r>
                <a:rPr lang="en-US" sz="1200" b="1" dirty="0">
                  <a:solidFill>
                    <a:srgbClr val="C00000"/>
                  </a:solidFill>
                </a:rPr>
                <a:t>REGULATORY UNCERTAINTY</a:t>
              </a:r>
            </a:p>
          </p:txBody>
        </p:sp>
        <p:sp>
          <p:nvSpPr>
            <p:cNvPr id="10" name="TextBox 9">
              <a:extLst>
                <a:ext uri="{FF2B5EF4-FFF2-40B4-BE49-F238E27FC236}">
                  <a16:creationId xmlns:a16="http://schemas.microsoft.com/office/drawing/2014/main" id="{1876C701-34EC-451A-AB1A-15FFEB6C02A1}"/>
                </a:ext>
              </a:extLst>
            </p:cNvPr>
            <p:cNvSpPr txBox="1"/>
            <p:nvPr/>
          </p:nvSpPr>
          <p:spPr>
            <a:xfrm>
              <a:off x="6287384" y="4628891"/>
              <a:ext cx="1296144" cy="461665"/>
            </a:xfrm>
            <a:prstGeom prst="rect">
              <a:avLst/>
            </a:prstGeom>
            <a:noFill/>
          </p:spPr>
          <p:txBody>
            <a:bodyPr wrap="square" rtlCol="0">
              <a:spAutoFit/>
            </a:bodyPr>
            <a:lstStyle>
              <a:defPPr>
                <a:defRPr lang="en-US"/>
              </a:defPPr>
              <a:lvl1pPr algn="ctr">
                <a:defRPr sz="1200" b="1">
                  <a:solidFill>
                    <a:srgbClr val="C00000"/>
                  </a:solidFill>
                </a:defRPr>
              </a:lvl1pPr>
            </a:lstStyle>
            <a:p>
              <a:r>
                <a:rPr lang="en-US" dirty="0">
                  <a:solidFill>
                    <a:srgbClr val="996633"/>
                  </a:solidFill>
                </a:rPr>
                <a:t>REGULATORY CERTAINTY</a:t>
              </a:r>
            </a:p>
          </p:txBody>
        </p:sp>
        <p:sp>
          <p:nvSpPr>
            <p:cNvPr id="11" name="TextBox 10">
              <a:extLst>
                <a:ext uri="{FF2B5EF4-FFF2-40B4-BE49-F238E27FC236}">
                  <a16:creationId xmlns:a16="http://schemas.microsoft.com/office/drawing/2014/main" id="{E60707E3-6775-4536-A3A6-F26D24854165}"/>
                </a:ext>
              </a:extLst>
            </p:cNvPr>
            <p:cNvSpPr txBox="1"/>
            <p:nvPr/>
          </p:nvSpPr>
          <p:spPr>
            <a:xfrm>
              <a:off x="4559439" y="1572944"/>
              <a:ext cx="1296144" cy="523220"/>
            </a:xfrm>
            <a:prstGeom prst="rect">
              <a:avLst/>
            </a:prstGeom>
            <a:noFill/>
          </p:spPr>
          <p:txBody>
            <a:bodyPr wrap="square" rtlCol="0">
              <a:spAutoFit/>
            </a:bodyPr>
            <a:lstStyle/>
            <a:p>
              <a:pPr algn="ctr"/>
              <a:r>
                <a:rPr lang="en-US" sz="1400" dirty="0">
                  <a:solidFill>
                    <a:schemeClr val="accent6"/>
                  </a:solidFill>
                </a:rPr>
                <a:t>EU REACH Evaluation</a:t>
              </a:r>
            </a:p>
          </p:txBody>
        </p:sp>
        <p:sp>
          <p:nvSpPr>
            <p:cNvPr id="12" name="TextBox 11">
              <a:extLst>
                <a:ext uri="{FF2B5EF4-FFF2-40B4-BE49-F238E27FC236}">
                  <a16:creationId xmlns:a16="http://schemas.microsoft.com/office/drawing/2014/main" id="{B82A0B4C-BB74-4DC0-893E-9B59AE63DD53}"/>
                </a:ext>
              </a:extLst>
            </p:cNvPr>
            <p:cNvSpPr txBox="1"/>
            <p:nvPr/>
          </p:nvSpPr>
          <p:spPr>
            <a:xfrm>
              <a:off x="6215850" y="1172083"/>
              <a:ext cx="1296144" cy="738664"/>
            </a:xfrm>
            <a:prstGeom prst="rect">
              <a:avLst/>
            </a:prstGeom>
            <a:noFill/>
          </p:spPr>
          <p:txBody>
            <a:bodyPr wrap="square" rtlCol="0">
              <a:spAutoFit/>
            </a:bodyPr>
            <a:lstStyle/>
            <a:p>
              <a:pPr algn="ctr"/>
              <a:r>
                <a:rPr lang="en-US" sz="1400" dirty="0">
                  <a:solidFill>
                    <a:srgbClr val="00B050"/>
                  </a:solidFill>
                </a:rPr>
                <a:t>i2a’s Research Program</a:t>
              </a:r>
            </a:p>
          </p:txBody>
        </p:sp>
        <p:sp>
          <p:nvSpPr>
            <p:cNvPr id="13" name="TextBox 12">
              <a:extLst>
                <a:ext uri="{FF2B5EF4-FFF2-40B4-BE49-F238E27FC236}">
                  <a16:creationId xmlns:a16="http://schemas.microsoft.com/office/drawing/2014/main" id="{A233C2EA-8868-446C-BB52-5E98D86AEB8A}"/>
                </a:ext>
              </a:extLst>
            </p:cNvPr>
            <p:cNvSpPr txBox="1"/>
            <p:nvPr/>
          </p:nvSpPr>
          <p:spPr>
            <a:xfrm>
              <a:off x="6084168" y="2748346"/>
              <a:ext cx="1296144" cy="738664"/>
            </a:xfrm>
            <a:prstGeom prst="rect">
              <a:avLst/>
            </a:prstGeom>
            <a:noFill/>
          </p:spPr>
          <p:txBody>
            <a:bodyPr wrap="square" rtlCol="0">
              <a:spAutoFit/>
            </a:bodyPr>
            <a:lstStyle/>
            <a:p>
              <a:pPr algn="ctr"/>
              <a:r>
                <a:rPr lang="en-US" sz="1400" dirty="0">
                  <a:solidFill>
                    <a:srgbClr val="006600"/>
                  </a:solidFill>
                </a:rPr>
                <a:t>Workplace exposure limits</a:t>
              </a:r>
            </a:p>
          </p:txBody>
        </p:sp>
        <p:sp>
          <p:nvSpPr>
            <p:cNvPr id="14" name="TextBox 13">
              <a:extLst>
                <a:ext uri="{FF2B5EF4-FFF2-40B4-BE49-F238E27FC236}">
                  <a16:creationId xmlns:a16="http://schemas.microsoft.com/office/drawing/2014/main" id="{27C08AE3-DEE5-4F9B-8DDA-A75F59F82415}"/>
                </a:ext>
              </a:extLst>
            </p:cNvPr>
            <p:cNvSpPr txBox="1"/>
            <p:nvPr/>
          </p:nvSpPr>
          <p:spPr>
            <a:xfrm>
              <a:off x="4590871" y="3332966"/>
              <a:ext cx="1296144" cy="738664"/>
            </a:xfrm>
            <a:prstGeom prst="rect">
              <a:avLst/>
            </a:prstGeom>
            <a:noFill/>
          </p:spPr>
          <p:txBody>
            <a:bodyPr wrap="square" rtlCol="0">
              <a:spAutoFit/>
            </a:bodyPr>
            <a:lstStyle/>
            <a:p>
              <a:pPr algn="ctr"/>
              <a:r>
                <a:rPr lang="en-US" sz="1400" dirty="0">
                  <a:solidFill>
                    <a:srgbClr val="00B0F0"/>
                  </a:solidFill>
                </a:rPr>
                <a:t>i2a’s Monitoring Program</a:t>
              </a:r>
            </a:p>
          </p:txBody>
        </p:sp>
        <p:sp>
          <p:nvSpPr>
            <p:cNvPr id="15" name="TextBox 14">
              <a:extLst>
                <a:ext uri="{FF2B5EF4-FFF2-40B4-BE49-F238E27FC236}">
                  <a16:creationId xmlns:a16="http://schemas.microsoft.com/office/drawing/2014/main" id="{18686483-D004-40D1-B4D1-BD1DAC17CBEE}"/>
                </a:ext>
              </a:extLst>
            </p:cNvPr>
            <p:cNvSpPr txBox="1"/>
            <p:nvPr/>
          </p:nvSpPr>
          <p:spPr>
            <a:xfrm>
              <a:off x="1466966" y="3487010"/>
              <a:ext cx="1296144" cy="523220"/>
            </a:xfrm>
            <a:prstGeom prst="rect">
              <a:avLst/>
            </a:prstGeom>
            <a:noFill/>
          </p:spPr>
          <p:txBody>
            <a:bodyPr wrap="square" rtlCol="0">
              <a:spAutoFit/>
            </a:bodyPr>
            <a:lstStyle/>
            <a:p>
              <a:pPr algn="ctr"/>
              <a:r>
                <a:rPr lang="en-US" sz="1400" dirty="0">
                  <a:solidFill>
                    <a:srgbClr val="0070C0"/>
                  </a:solidFill>
                </a:rPr>
                <a:t>Zoom on Sb in textiles</a:t>
              </a:r>
            </a:p>
          </p:txBody>
        </p:sp>
        <p:sp>
          <p:nvSpPr>
            <p:cNvPr id="16" name="TextBox 15">
              <a:extLst>
                <a:ext uri="{FF2B5EF4-FFF2-40B4-BE49-F238E27FC236}">
                  <a16:creationId xmlns:a16="http://schemas.microsoft.com/office/drawing/2014/main" id="{CA11EC25-A003-41FB-A425-66CB8E3E5292}"/>
                </a:ext>
              </a:extLst>
            </p:cNvPr>
            <p:cNvSpPr txBox="1"/>
            <p:nvPr/>
          </p:nvSpPr>
          <p:spPr>
            <a:xfrm>
              <a:off x="1482800" y="5099128"/>
              <a:ext cx="1296144" cy="523220"/>
            </a:xfrm>
            <a:prstGeom prst="rect">
              <a:avLst/>
            </a:prstGeom>
            <a:noFill/>
          </p:spPr>
          <p:txBody>
            <a:bodyPr wrap="square" rtlCol="0">
              <a:spAutoFit/>
            </a:bodyPr>
            <a:lstStyle/>
            <a:p>
              <a:pPr algn="ctr"/>
              <a:r>
                <a:rPr lang="en-US" sz="1400" dirty="0">
                  <a:solidFill>
                    <a:srgbClr val="7030A0"/>
                  </a:solidFill>
                </a:rPr>
                <a:t>Zoom on Sb in PET</a:t>
              </a:r>
            </a:p>
          </p:txBody>
        </p:sp>
        <p:sp>
          <p:nvSpPr>
            <p:cNvPr id="17" name="TextBox 16">
              <a:extLst>
                <a:ext uri="{FF2B5EF4-FFF2-40B4-BE49-F238E27FC236}">
                  <a16:creationId xmlns:a16="http://schemas.microsoft.com/office/drawing/2014/main" id="{697AEAFA-49E5-4104-B7C3-9A23B2717CBA}"/>
                </a:ext>
              </a:extLst>
            </p:cNvPr>
            <p:cNvSpPr txBox="1"/>
            <p:nvPr/>
          </p:nvSpPr>
          <p:spPr>
            <a:xfrm>
              <a:off x="2955221" y="4653136"/>
              <a:ext cx="1499802" cy="523220"/>
            </a:xfrm>
            <a:prstGeom prst="rect">
              <a:avLst/>
            </a:prstGeom>
            <a:noFill/>
          </p:spPr>
          <p:txBody>
            <a:bodyPr wrap="square" rtlCol="0">
              <a:spAutoFit/>
            </a:bodyPr>
            <a:lstStyle/>
            <a:p>
              <a:pPr algn="ctr"/>
              <a:r>
                <a:rPr lang="en-US" sz="1400" dirty="0">
                  <a:solidFill>
                    <a:srgbClr val="6D6E71"/>
                  </a:solidFill>
                </a:rPr>
                <a:t>Zoom on Sb in Pb batteries</a:t>
              </a:r>
            </a:p>
          </p:txBody>
        </p:sp>
        <p:sp>
          <p:nvSpPr>
            <p:cNvPr id="18" name="TextBox 17">
              <a:extLst>
                <a:ext uri="{FF2B5EF4-FFF2-40B4-BE49-F238E27FC236}">
                  <a16:creationId xmlns:a16="http://schemas.microsoft.com/office/drawing/2014/main" id="{3AC05495-F913-408E-A7F2-F2F0E29F3D79}"/>
                </a:ext>
              </a:extLst>
            </p:cNvPr>
            <p:cNvSpPr txBox="1"/>
            <p:nvPr/>
          </p:nvSpPr>
          <p:spPr>
            <a:xfrm>
              <a:off x="4517866" y="5043971"/>
              <a:ext cx="1499802" cy="523220"/>
            </a:xfrm>
            <a:prstGeom prst="rect">
              <a:avLst/>
            </a:prstGeom>
            <a:noFill/>
          </p:spPr>
          <p:txBody>
            <a:bodyPr wrap="square" rtlCol="0">
              <a:spAutoFit/>
            </a:bodyPr>
            <a:lstStyle/>
            <a:p>
              <a:pPr algn="ctr"/>
              <a:r>
                <a:rPr lang="en-US" sz="1400" dirty="0">
                  <a:solidFill>
                    <a:srgbClr val="002060"/>
                  </a:solidFill>
                </a:rPr>
                <a:t>Zoom on Sb FR plastics</a:t>
              </a:r>
            </a:p>
          </p:txBody>
        </p:sp>
        <p:sp>
          <p:nvSpPr>
            <p:cNvPr id="19" name="TextBox 18">
              <a:extLst>
                <a:ext uri="{FF2B5EF4-FFF2-40B4-BE49-F238E27FC236}">
                  <a16:creationId xmlns:a16="http://schemas.microsoft.com/office/drawing/2014/main" id="{FA15398C-F0CA-4FB0-80D1-760DC29530F3}"/>
                </a:ext>
              </a:extLst>
            </p:cNvPr>
            <p:cNvSpPr txBox="1"/>
            <p:nvPr/>
          </p:nvSpPr>
          <p:spPr>
            <a:xfrm>
              <a:off x="3028918" y="3275111"/>
              <a:ext cx="1296144" cy="307777"/>
            </a:xfrm>
            <a:prstGeom prst="rect">
              <a:avLst/>
            </a:prstGeom>
            <a:noFill/>
          </p:spPr>
          <p:txBody>
            <a:bodyPr wrap="square" rtlCol="0">
              <a:spAutoFit/>
            </a:bodyPr>
            <a:lstStyle/>
            <a:p>
              <a:pPr algn="ctr"/>
              <a:r>
                <a:rPr lang="en-US" sz="1400" dirty="0"/>
                <a:t>LUNCH</a:t>
              </a:r>
            </a:p>
          </p:txBody>
        </p:sp>
      </p:grpSp>
      <p:sp>
        <p:nvSpPr>
          <p:cNvPr id="20" name="TextBox 19">
            <a:extLst>
              <a:ext uri="{FF2B5EF4-FFF2-40B4-BE49-F238E27FC236}">
                <a16:creationId xmlns:a16="http://schemas.microsoft.com/office/drawing/2014/main" id="{D50C770B-F74B-4C3B-B0AC-3267AF3AB935}"/>
              </a:ext>
            </a:extLst>
          </p:cNvPr>
          <p:cNvSpPr txBox="1"/>
          <p:nvPr/>
        </p:nvSpPr>
        <p:spPr>
          <a:xfrm>
            <a:off x="251520" y="1618922"/>
            <a:ext cx="1882388" cy="3970318"/>
          </a:xfrm>
          <a:prstGeom prst="rect">
            <a:avLst/>
          </a:prstGeom>
          <a:noFill/>
        </p:spPr>
        <p:txBody>
          <a:bodyPr wrap="square" rtlCol="0">
            <a:spAutoFit/>
          </a:bodyPr>
          <a:lstStyle/>
          <a:p>
            <a:pPr marL="285750" indent="-285750">
              <a:buFont typeface="Wingdings" panose="05000000000000000000" pitchFamily="2" charset="2"/>
              <a:buChar char="ü"/>
            </a:pPr>
            <a:r>
              <a:rPr lang="en-US" dirty="0"/>
              <a:t>Moderator</a:t>
            </a:r>
          </a:p>
          <a:p>
            <a:pPr marL="285750" indent="-285750">
              <a:buFont typeface="Wingdings" panose="05000000000000000000" pitchFamily="2" charset="2"/>
              <a:buChar char="ü"/>
            </a:pPr>
            <a:r>
              <a:rPr lang="en-US" dirty="0"/>
              <a:t>Cartoonist</a:t>
            </a:r>
          </a:p>
          <a:p>
            <a:pPr marL="285750" indent="-285750">
              <a:buFont typeface="Wingdings" panose="05000000000000000000" pitchFamily="2" charset="2"/>
              <a:buChar char="ü"/>
            </a:pPr>
            <a:endParaRPr lang="en-US" dirty="0"/>
          </a:p>
          <a:p>
            <a:pPr marL="285750" indent="-285750">
              <a:buFont typeface="Arial" panose="020B0604020202020204" pitchFamily="34" charset="0"/>
              <a:buChar char="•"/>
            </a:pPr>
            <a:r>
              <a:rPr lang="en-US" dirty="0" err="1"/>
              <a:t>BAuA</a:t>
            </a:r>
            <a:endParaRPr lang="en-US" dirty="0"/>
          </a:p>
          <a:p>
            <a:pPr marL="285750" indent="-285750">
              <a:buFont typeface="Arial" panose="020B0604020202020204" pitchFamily="34" charset="0"/>
              <a:buChar char="•"/>
            </a:pPr>
            <a:r>
              <a:rPr lang="en-US" dirty="0"/>
              <a:t>EU COM</a:t>
            </a:r>
          </a:p>
          <a:p>
            <a:pPr marL="285750" indent="-285750">
              <a:buFont typeface="Arial" panose="020B0604020202020204" pitchFamily="34" charset="0"/>
              <a:buChar char="•"/>
            </a:pPr>
            <a:r>
              <a:rPr lang="en-US" dirty="0"/>
              <a:t>Producers</a:t>
            </a:r>
          </a:p>
          <a:p>
            <a:pPr marL="285750" indent="-285750">
              <a:buFont typeface="Arial" panose="020B0604020202020204" pitchFamily="34" charset="0"/>
              <a:buChar char="•"/>
            </a:pPr>
            <a:r>
              <a:rPr lang="en-US" dirty="0"/>
              <a:t>OEMs</a:t>
            </a:r>
          </a:p>
          <a:p>
            <a:pPr marL="285750" indent="-285750">
              <a:buFont typeface="Arial" panose="020B0604020202020204" pitchFamily="34" charset="0"/>
              <a:buChar char="•"/>
            </a:pPr>
            <a:r>
              <a:rPr lang="en-US" dirty="0"/>
              <a:t>Recyclers</a:t>
            </a:r>
          </a:p>
          <a:p>
            <a:pPr marL="285750" indent="-285750">
              <a:buFont typeface="Wingdings" panose="05000000000000000000" pitchFamily="2" charset="2"/>
              <a:buChar char="ü"/>
            </a:pPr>
            <a:endParaRPr lang="en-US" dirty="0"/>
          </a:p>
          <a:p>
            <a:pPr marL="285750" indent="-285750">
              <a:buFont typeface="Courier New" panose="02070309020205020404" pitchFamily="49" charset="0"/>
              <a:buChar char="o"/>
            </a:pPr>
            <a:r>
              <a:rPr lang="en-US" dirty="0"/>
              <a:t>Conventional presentations</a:t>
            </a:r>
          </a:p>
          <a:p>
            <a:pPr marL="285750" indent="-285750">
              <a:buFont typeface="Courier New" panose="02070309020205020404" pitchFamily="49" charset="0"/>
              <a:buChar char="o"/>
            </a:pPr>
            <a:r>
              <a:rPr lang="en-US" dirty="0"/>
              <a:t>Prepared interviews</a:t>
            </a:r>
          </a:p>
          <a:p>
            <a:pPr marL="285750" indent="-285750">
              <a:buFont typeface="Courier New" panose="02070309020205020404" pitchFamily="49" charset="0"/>
              <a:buChar char="o"/>
            </a:pPr>
            <a:r>
              <a:rPr lang="en-US" dirty="0"/>
              <a:t>Mini-Panel</a:t>
            </a:r>
          </a:p>
        </p:txBody>
      </p:sp>
    </p:spTree>
    <p:extLst>
      <p:ext uri="{BB962C8B-B14F-4D97-AF65-F5344CB8AC3E}">
        <p14:creationId xmlns:p14="http://schemas.microsoft.com/office/powerpoint/2010/main" val="3690187236"/>
      </p:ext>
    </p:extLst>
  </p:cSld>
  <p:clrMapOvr>
    <a:masterClrMapping/>
  </p:clrMapOvr>
</p:sld>
</file>

<file path=ppt/theme/theme1.xml><?xml version="1.0" encoding="utf-8"?>
<a:theme xmlns:a="http://schemas.openxmlformats.org/drawingml/2006/main" name="newvisuali2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newvisuali2a</Template>
  <TotalTime>81</TotalTime>
  <Words>3633</Words>
  <Application>Microsoft Office PowerPoint</Application>
  <PresentationFormat>On-screen Show (4:3)</PresentationFormat>
  <Paragraphs>628</Paragraphs>
  <Slides>45</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ApexSans-Book</vt:lpstr>
      <vt:lpstr>Arial</vt:lpstr>
      <vt:lpstr>Calibri</vt:lpstr>
      <vt:lpstr>Courier New</vt:lpstr>
      <vt:lpstr>DINCond-Regular</vt:lpstr>
      <vt:lpstr>DIN-Medium</vt:lpstr>
      <vt:lpstr>Wingdings</vt:lpstr>
      <vt:lpstr>newvisuali2a</vt:lpstr>
      <vt:lpstr>I2a GENERAL ASSEMBLY meeting</vt:lpstr>
      <vt:lpstr>Content</vt:lpstr>
      <vt:lpstr>1. Welcome and introduction</vt:lpstr>
      <vt:lpstr>PowerPoint Presentation</vt:lpstr>
      <vt:lpstr>2. i2a Communication</vt:lpstr>
      <vt:lpstr>2.1 Live ‘tour’ through new i2a website</vt:lpstr>
      <vt:lpstr>2.2 Live ‘tour’ through i2a social media</vt:lpstr>
      <vt:lpstr>2.3 2019 Sb Day (1/2)</vt:lpstr>
      <vt:lpstr>2.3 2019 Sb Day (2/2)</vt:lpstr>
      <vt:lpstr>3. i2a Membership and governance matters</vt:lpstr>
      <vt:lpstr>3.1 By-laws</vt:lpstr>
      <vt:lpstr>3.2 Chairmanships</vt:lpstr>
      <vt:lpstr>3.3 i2a Membership</vt:lpstr>
      <vt:lpstr>Incomes 2018</vt:lpstr>
      <vt:lpstr>3.4 2018 Accounts and reserves</vt:lpstr>
      <vt:lpstr>3.5 Socio-economic footprint of Sb</vt:lpstr>
      <vt:lpstr>4. i2a Regulatory challenges</vt:lpstr>
      <vt:lpstr>4. i2a Regulatory challenges</vt:lpstr>
      <vt:lpstr>4.1 REACH CCH and SEv (1/13)</vt:lpstr>
      <vt:lpstr>4.1 REACH CCH and SEv (2/13)</vt:lpstr>
      <vt:lpstr>4.1 REACH CCH and SEv (3/13)</vt:lpstr>
      <vt:lpstr>4.1 REACH CCH and SEv (4/13)</vt:lpstr>
      <vt:lpstr>4.1 REACH CCH and SEv (5/13)</vt:lpstr>
      <vt:lpstr>4.1 REACH CCH and SEv (6/13)</vt:lpstr>
      <vt:lpstr>4.1 REACH CCH and SEv (7/13)</vt:lpstr>
      <vt:lpstr>4.1 REACH CCH and SEv (8/13)</vt:lpstr>
      <vt:lpstr>4.1 REACH CCH and SEv (9/13)</vt:lpstr>
      <vt:lpstr>4.1 REACH CCH and SEv (10/13)</vt:lpstr>
      <vt:lpstr>4.1 REACH CCH and SEv (11/13)</vt:lpstr>
      <vt:lpstr>4.1 REACH CCH and SEv (12/13)</vt:lpstr>
      <vt:lpstr>4.1 REACH CCH and SEv (13/13)</vt:lpstr>
      <vt:lpstr>4. i2a Regulatory challenges</vt:lpstr>
      <vt:lpstr>4.2 Regulatory update (1/7)</vt:lpstr>
      <vt:lpstr>4.2 Regulatory update (2/7)</vt:lpstr>
      <vt:lpstr>4.2 Regulatory update (3/7)</vt:lpstr>
      <vt:lpstr>4.2 Regulatory update (4/7)</vt:lpstr>
      <vt:lpstr>54.2 Regulatory update (5/7)</vt:lpstr>
      <vt:lpstr>4.2 Regulatory update (6/7)</vt:lpstr>
      <vt:lpstr>4.2 Regulatory update (7/7)</vt:lpstr>
      <vt:lpstr>4. i2a Regulatory challenges</vt:lpstr>
      <vt:lpstr>4.3 Deviations from CLP requirements (1/2)</vt:lpstr>
      <vt:lpstr>4.3 Deviations from CLP requirements (2/2)</vt:lpstr>
      <vt:lpstr>5. AOB, next calls/meetings and closing remarks</vt:lpstr>
      <vt:lpstr>PowerPoint Presentation</vt:lpstr>
      <vt:lpstr>Thanks &amp; Enjoy!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Members</dc:title>
  <dc:creator>Nathalie</dc:creator>
  <cp:lastModifiedBy>Caroline Braibant</cp:lastModifiedBy>
  <cp:revision>1551</cp:revision>
  <cp:lastPrinted>2013-11-25T07:20:12Z</cp:lastPrinted>
  <dcterms:created xsi:type="dcterms:W3CDTF">2012-05-04T13:29:59Z</dcterms:created>
  <dcterms:modified xsi:type="dcterms:W3CDTF">2019-05-20T19:15:22Z</dcterms:modified>
</cp:coreProperties>
</file>